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notesMasterIdLst>
    <p:notesMasterId r:id="rId29"/>
  </p:notesMasterIdLst>
  <p:sldIdLst>
    <p:sldId id="284" r:id="rId4"/>
    <p:sldId id="269" r:id="rId5"/>
    <p:sldId id="267" r:id="rId6"/>
    <p:sldId id="277" r:id="rId7"/>
    <p:sldId id="261" r:id="rId8"/>
    <p:sldId id="279" r:id="rId9"/>
    <p:sldId id="275" r:id="rId10"/>
    <p:sldId id="280" r:id="rId11"/>
    <p:sldId id="281" r:id="rId12"/>
    <p:sldId id="283" r:id="rId13"/>
    <p:sldId id="282" r:id="rId14"/>
    <p:sldId id="256" r:id="rId15"/>
    <p:sldId id="263" r:id="rId16"/>
    <p:sldId id="257" r:id="rId17"/>
    <p:sldId id="285" r:id="rId18"/>
    <p:sldId id="264" r:id="rId19"/>
    <p:sldId id="265" r:id="rId20"/>
    <p:sldId id="266" r:id="rId21"/>
    <p:sldId id="271" r:id="rId22"/>
    <p:sldId id="272" r:id="rId23"/>
    <p:sldId id="273" r:id="rId24"/>
    <p:sldId id="274" r:id="rId25"/>
    <p:sldId id="260" r:id="rId26"/>
    <p:sldId id="259" r:id="rId27"/>
    <p:sldId id="276" r:id="rId28"/>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2F2"/>
    <a:srgbClr val="DE7F00"/>
    <a:srgbClr val="000000"/>
    <a:srgbClr val="FFFFFF"/>
    <a:srgbClr val="FF9C19"/>
    <a:srgbClr val="B06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284" y="4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099" name="AutoShape 2"/>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0" name="AutoShape 3"/>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1" name="AutoShape 4"/>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2" name="AutoShape 5"/>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3" name="AutoShape 6"/>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4" name="Rectangle 7"/>
          <p:cNvSpPr>
            <a:spLocks noGrp="1" noRot="1" noChangeAspect="1" noChangeArrowheads="1"/>
          </p:cNvSpPr>
          <p:nvPr>
            <p:ph type="sldImg"/>
          </p:nvPr>
        </p:nvSpPr>
        <p:spPr bwMode="auto">
          <a:xfrm>
            <a:off x="1106488" y="812800"/>
            <a:ext cx="5334000" cy="399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8"/>
          <p:cNvSpPr>
            <a:spLocks noGrp="1" noChangeArrowheads="1"/>
          </p:cNvSpPr>
          <p:nvPr>
            <p:ph type="body"/>
          </p:nvPr>
        </p:nvSpPr>
        <p:spPr bwMode="auto">
          <a:xfrm>
            <a:off x="755650" y="5078413"/>
            <a:ext cx="6037263"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sv-SE" altLang="sv-SE" noProof="0"/>
          </a:p>
        </p:txBody>
      </p:sp>
      <p:sp>
        <p:nvSpPr>
          <p:cNvPr id="4106" name="Text Box 9"/>
          <p:cNvSpPr txBox="1">
            <a:spLocks noChangeArrowheads="1"/>
          </p:cNvSpPr>
          <p:nvPr/>
        </p:nvSpPr>
        <p:spPr bwMode="auto">
          <a:xfrm>
            <a:off x="0" y="0"/>
            <a:ext cx="3275013"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7" name="Text Box 10"/>
          <p:cNvSpPr txBox="1">
            <a:spLocks noChangeArrowheads="1"/>
          </p:cNvSpPr>
          <p:nvPr/>
        </p:nvSpPr>
        <p:spPr bwMode="auto">
          <a:xfrm>
            <a:off x="4278313" y="0"/>
            <a:ext cx="3275012"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08" name="Text Box 11"/>
          <p:cNvSpPr txBox="1">
            <a:spLocks noChangeArrowheads="1"/>
          </p:cNvSpPr>
          <p:nvPr/>
        </p:nvSpPr>
        <p:spPr bwMode="auto">
          <a:xfrm>
            <a:off x="0" y="10155238"/>
            <a:ext cx="3275013"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3" name="Rectangle 12"/>
          <p:cNvSpPr>
            <a:spLocks noGrp="1" noChangeArrowheads="1"/>
          </p:cNvSpPr>
          <p:nvPr>
            <p:ph type="sldNum"/>
          </p:nvPr>
        </p:nvSpPr>
        <p:spPr bwMode="auto">
          <a:xfrm>
            <a:off x="4278313" y="10155238"/>
            <a:ext cx="327025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fld id="{AF1AC5A3-62C3-4F1A-85DC-CCA80EDE9E43}" type="slidenum">
              <a:rPr lang="sv-SE" altLang="sv-SE"/>
              <a:pPr>
                <a:defRPr/>
              </a:pPr>
              <a:t>‹#›</a:t>
            </a:fld>
            <a:endParaRPr lang="sv-SE" altLang="sv-SE"/>
          </a:p>
        </p:txBody>
      </p:sp>
    </p:spTree>
    <p:extLst>
      <p:ext uri="{BB962C8B-B14F-4D97-AF65-F5344CB8AC3E}">
        <p14:creationId xmlns:p14="http://schemas.microsoft.com/office/powerpoint/2010/main" val="265108423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FB857D5-DA6F-4E51-A29A-C134CCC042BD}" type="slidenum">
              <a:rPr lang="sv-SE" altLang="sv-SE" sz="1400" smtClean="0"/>
              <a:pPr>
                <a:spcBef>
                  <a:spcPct val="0"/>
                </a:spcBef>
                <a:buClrTx/>
                <a:buFontTx/>
                <a:buNone/>
              </a:pPr>
              <a:t>3</a:t>
            </a:fld>
            <a:endParaRPr lang="sv-SE" altLang="sv-SE" sz="1400"/>
          </a:p>
        </p:txBody>
      </p:sp>
      <p:sp>
        <p:nvSpPr>
          <p:cNvPr id="35843"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CF527AC-B18A-438B-B92C-F69B734006D2}" type="slidenum">
              <a:rPr lang="sv-SE" altLang="sv-SE" sz="1400"/>
              <a:pPr algn="r" eaLnBrk="1">
                <a:lnSpc>
                  <a:spcPct val="95000"/>
                </a:lnSpc>
                <a:spcBef>
                  <a:spcPct val="0"/>
                </a:spcBef>
                <a:buClrTx/>
                <a:buFontTx/>
                <a:buNone/>
              </a:pPr>
              <a:t>3</a:t>
            </a:fld>
            <a:endParaRPr lang="sv-SE" altLang="sv-SE" sz="1400"/>
          </a:p>
        </p:txBody>
      </p:sp>
      <p:sp>
        <p:nvSpPr>
          <p:cNvPr id="35844"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5" name="Text Box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altLang="sv-SE">
                <a:latin typeface="Arial" panose="020B0604020202020204" pitchFamily="34" charset="0"/>
                <a:ea typeface="Microsoft YaHei" panose="020B0503020204020204" pitchFamily="34" charset="-122"/>
              </a:rPr>
              <a:t>Det här är några av de frågor vi jobbat med och som vi även kommer att jobba med under nästa år.</a:t>
            </a:r>
          </a:p>
        </p:txBody>
      </p:sp>
      <p:sp>
        <p:nvSpPr>
          <p:cNvPr id="35846"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B66C623-DD07-4FBB-9590-1645A39A597C}" type="slidenum">
              <a:rPr lang="sv-SE" altLang="sv-SE">
                <a:latin typeface="Calibri" panose="020F0502020204030204" pitchFamily="34" charset="0"/>
              </a:rPr>
              <a:pPr algn="r" eaLnBrk="1" hangingPunct="1">
                <a:spcBef>
                  <a:spcPct val="0"/>
                </a:spcBef>
                <a:buClrTx/>
                <a:buFontTx/>
                <a:buNone/>
              </a:pPr>
              <a:t>3</a:t>
            </a:fld>
            <a:endParaRPr lang="sv-SE" altLang="sv-SE">
              <a:latin typeface="Calibri" panose="020F0502020204030204" pitchFamily="34" charset="0"/>
            </a:endParaRPr>
          </a:p>
        </p:txBody>
      </p:sp>
    </p:spTree>
    <p:extLst>
      <p:ext uri="{BB962C8B-B14F-4D97-AF65-F5344CB8AC3E}">
        <p14:creationId xmlns:p14="http://schemas.microsoft.com/office/powerpoint/2010/main" val="5561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8BDE835-C542-4A81-87D1-0CC590E28005}" type="slidenum">
              <a:rPr lang="sv-SE" altLang="sv-SE" sz="1400" smtClean="0"/>
              <a:pPr>
                <a:spcBef>
                  <a:spcPct val="0"/>
                </a:spcBef>
                <a:buClrTx/>
                <a:buFontTx/>
                <a:buNone/>
              </a:pPr>
              <a:t>23</a:t>
            </a:fld>
            <a:endParaRPr lang="sv-SE" altLang="sv-SE" sz="1400"/>
          </a:p>
        </p:txBody>
      </p:sp>
      <p:sp>
        <p:nvSpPr>
          <p:cNvPr id="22531"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A335A49A-86D1-4297-BF66-F401D383B8A0}" type="slidenum">
              <a:rPr lang="sv-SE" altLang="sv-SE" sz="1400"/>
              <a:pPr algn="r" eaLnBrk="1">
                <a:lnSpc>
                  <a:spcPct val="95000"/>
                </a:lnSpc>
                <a:spcBef>
                  <a:spcPct val="0"/>
                </a:spcBef>
                <a:buClrTx/>
                <a:buFontTx/>
                <a:buNone/>
              </a:pPr>
              <a:t>23</a:t>
            </a:fld>
            <a:endParaRPr lang="sv-SE" altLang="sv-SE" sz="1400"/>
          </a:p>
        </p:txBody>
      </p:sp>
      <p:sp>
        <p:nvSpPr>
          <p:cNvPr id="22532"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151973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34D182C-4C20-4E98-8F48-37E5202BABD6}" type="slidenum">
              <a:rPr lang="sv-SE" altLang="sv-SE" sz="1400" smtClean="0"/>
              <a:pPr>
                <a:spcBef>
                  <a:spcPct val="0"/>
                </a:spcBef>
                <a:buClrTx/>
                <a:buFontTx/>
                <a:buNone/>
              </a:pPr>
              <a:t>24</a:t>
            </a:fld>
            <a:endParaRPr lang="sv-SE" altLang="sv-SE" sz="1400"/>
          </a:p>
        </p:txBody>
      </p:sp>
      <p:sp>
        <p:nvSpPr>
          <p:cNvPr id="20483"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21D7C13E-86EA-4702-8CA5-6BACF6922EC4}" type="slidenum">
              <a:rPr lang="sv-SE" altLang="sv-SE" sz="1400"/>
              <a:pPr algn="r" eaLnBrk="1">
                <a:lnSpc>
                  <a:spcPct val="95000"/>
                </a:lnSpc>
                <a:spcBef>
                  <a:spcPct val="0"/>
                </a:spcBef>
                <a:buClrTx/>
                <a:buFontTx/>
                <a:buNone/>
              </a:pPr>
              <a:t>24</a:t>
            </a:fld>
            <a:endParaRPr lang="sv-SE" altLang="sv-SE" sz="1400"/>
          </a:p>
        </p:txBody>
      </p:sp>
      <p:sp>
        <p:nvSpPr>
          <p:cNvPr id="20484"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85619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08075" y="812800"/>
            <a:ext cx="5330825" cy="3997325"/>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idx="10"/>
          </p:nvPr>
        </p:nvSpPr>
        <p:spPr/>
        <p:txBody>
          <a:bodyPr/>
          <a:lstStyle/>
          <a:p>
            <a:pPr>
              <a:defRPr/>
            </a:pPr>
            <a:fld id="{AF1AC5A3-62C3-4F1A-85DC-CCA80EDE9E43}" type="slidenum">
              <a:rPr lang="sv-SE" altLang="sv-SE" smtClean="0"/>
              <a:pPr>
                <a:defRPr/>
              </a:pPr>
              <a:t>25</a:t>
            </a:fld>
            <a:endParaRPr lang="sv-SE" altLang="sv-SE"/>
          </a:p>
        </p:txBody>
      </p:sp>
    </p:spTree>
    <p:extLst>
      <p:ext uri="{BB962C8B-B14F-4D97-AF65-F5344CB8AC3E}">
        <p14:creationId xmlns:p14="http://schemas.microsoft.com/office/powerpoint/2010/main" val="177662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51B2275-755D-4E45-8B9D-247CE218FB9B}" type="slidenum">
              <a:rPr lang="sv-SE" altLang="sv-SE" sz="1400" smtClean="0"/>
              <a:pPr>
                <a:spcBef>
                  <a:spcPct val="0"/>
                </a:spcBef>
                <a:buClrTx/>
                <a:buFontTx/>
                <a:buNone/>
              </a:pPr>
              <a:t>5</a:t>
            </a:fld>
            <a:endParaRPr lang="sv-SE" altLang="sv-SE" sz="1400"/>
          </a:p>
        </p:txBody>
      </p:sp>
      <p:sp>
        <p:nvSpPr>
          <p:cNvPr id="10243"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C886EB8-396E-430C-837B-76A6E86270BE}" type="slidenum">
              <a:rPr lang="sv-SE" altLang="sv-SE" sz="1400"/>
              <a:pPr algn="r" eaLnBrk="1">
                <a:lnSpc>
                  <a:spcPct val="95000"/>
                </a:lnSpc>
                <a:spcBef>
                  <a:spcPct val="0"/>
                </a:spcBef>
                <a:buClrTx/>
                <a:buFontTx/>
                <a:buNone/>
              </a:pPr>
              <a:t>5</a:t>
            </a:fld>
            <a:endParaRPr lang="sv-SE" altLang="sv-SE" sz="1400"/>
          </a:p>
        </p:txBody>
      </p:sp>
      <p:sp>
        <p:nvSpPr>
          <p:cNvPr id="10244"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67446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2E3260D-856E-49D7-8639-5806D7A98DAE}" type="slidenum">
              <a:rPr lang="sv-SE" altLang="sv-SE" sz="1400" smtClean="0"/>
              <a:pPr>
                <a:spcBef>
                  <a:spcPct val="0"/>
                </a:spcBef>
                <a:buClrTx/>
                <a:buFontTx/>
                <a:buNone/>
              </a:pPr>
              <a:t>12</a:t>
            </a:fld>
            <a:endParaRPr lang="sv-SE" altLang="sv-SE" sz="1400"/>
          </a:p>
        </p:txBody>
      </p:sp>
      <p:sp>
        <p:nvSpPr>
          <p:cNvPr id="7171"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C8EB7115-9723-4F9D-BFBB-C24EE095B943}" type="slidenum">
              <a:rPr lang="sv-SE" altLang="sv-SE" sz="1400"/>
              <a:pPr algn="r" eaLnBrk="1">
                <a:lnSpc>
                  <a:spcPct val="95000"/>
                </a:lnSpc>
                <a:spcBef>
                  <a:spcPct val="0"/>
                </a:spcBef>
                <a:buClrTx/>
                <a:buFontTx/>
                <a:buNone/>
              </a:pPr>
              <a:t>12</a:t>
            </a:fld>
            <a:endParaRPr lang="sv-SE" altLang="sv-SE" sz="1400"/>
          </a:p>
        </p:txBody>
      </p:sp>
      <p:sp>
        <p:nvSpPr>
          <p:cNvPr id="7172" name="Text Box 2"/>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8DDB77BE-8351-4A8E-A8DD-67FA3EC4705B}" type="slidenum">
              <a:rPr lang="sv-SE" altLang="sv-SE" sz="1400"/>
              <a:pPr algn="r" eaLnBrk="1">
                <a:lnSpc>
                  <a:spcPct val="95000"/>
                </a:lnSpc>
                <a:spcBef>
                  <a:spcPct val="0"/>
                </a:spcBef>
                <a:buClrTx/>
                <a:buFontTx/>
                <a:buNone/>
              </a:pPr>
              <a:t>12</a:t>
            </a:fld>
            <a:endParaRPr lang="sv-SE" altLang="sv-SE" sz="1400"/>
          </a:p>
        </p:txBody>
      </p:sp>
      <p:sp>
        <p:nvSpPr>
          <p:cNvPr id="7173" name="Rectangle 3"/>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4" name="Rectangle 4"/>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112338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D74FD6C-3922-4C80-9172-3D401459E075}" type="slidenum">
              <a:rPr lang="sv-SE" altLang="sv-SE" sz="1400" smtClean="0"/>
              <a:pPr>
                <a:spcBef>
                  <a:spcPct val="0"/>
                </a:spcBef>
                <a:buClrTx/>
                <a:buFontTx/>
                <a:buNone/>
              </a:pPr>
              <a:t>13</a:t>
            </a:fld>
            <a:endParaRPr lang="sv-SE" altLang="sv-SE" sz="1400"/>
          </a:p>
        </p:txBody>
      </p:sp>
      <p:sp>
        <p:nvSpPr>
          <p:cNvPr id="27651"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6744F2E-CBBF-4605-9969-5174071D8C70}" type="slidenum">
              <a:rPr lang="sv-SE" altLang="sv-SE" sz="1400"/>
              <a:pPr algn="r" eaLnBrk="1">
                <a:lnSpc>
                  <a:spcPct val="95000"/>
                </a:lnSpc>
                <a:spcBef>
                  <a:spcPct val="0"/>
                </a:spcBef>
                <a:buClrTx/>
                <a:buFontTx/>
                <a:buNone/>
              </a:pPr>
              <a:t>13</a:t>
            </a:fld>
            <a:endParaRPr lang="sv-SE" altLang="sv-SE" sz="1400"/>
          </a:p>
        </p:txBody>
      </p:sp>
      <p:sp>
        <p:nvSpPr>
          <p:cNvPr id="27652" name="Rectangle 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3"/>
          <p:cNvSpPr>
            <a:spLocks noGrp="1" noChangeArrowheads="1"/>
          </p:cNvSpPr>
          <p:nvPr>
            <p:ph type="body" idx="1"/>
          </p:nvPr>
        </p:nvSpPr>
        <p:spPr>
          <a:xfrm>
            <a:off x="755650" y="5078413"/>
            <a:ext cx="6046788" cy="48101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346721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874B1CB-D53E-4116-9EAA-AB347A889AEC}" type="slidenum">
              <a:rPr lang="sv-SE" altLang="sv-SE" sz="1400" smtClean="0"/>
              <a:pPr>
                <a:spcBef>
                  <a:spcPct val="0"/>
                </a:spcBef>
                <a:buClrTx/>
                <a:buFontTx/>
                <a:buNone/>
              </a:pPr>
              <a:t>14</a:t>
            </a:fld>
            <a:endParaRPr lang="sv-SE" altLang="sv-SE" sz="1400"/>
          </a:p>
        </p:txBody>
      </p:sp>
      <p:sp>
        <p:nvSpPr>
          <p:cNvPr id="16387"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127B25A-E7B9-4ECE-9D9A-D921E10931C1}" type="slidenum">
              <a:rPr lang="sv-SE" altLang="sv-SE" sz="1400"/>
              <a:pPr algn="r" eaLnBrk="1">
                <a:lnSpc>
                  <a:spcPct val="95000"/>
                </a:lnSpc>
                <a:spcBef>
                  <a:spcPct val="0"/>
                </a:spcBef>
                <a:buClrTx/>
                <a:buFontTx/>
                <a:buNone/>
              </a:pPr>
              <a:t>14</a:t>
            </a:fld>
            <a:endParaRPr lang="sv-SE" altLang="sv-SE" sz="1400"/>
          </a:p>
        </p:txBody>
      </p:sp>
      <p:sp>
        <p:nvSpPr>
          <p:cNvPr id="16388"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230162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874B1CB-D53E-4116-9EAA-AB347A889AEC}" type="slidenum">
              <a:rPr lang="sv-SE" altLang="sv-SE" sz="1400" smtClean="0"/>
              <a:pPr>
                <a:spcBef>
                  <a:spcPct val="0"/>
                </a:spcBef>
                <a:buClrTx/>
                <a:buFontTx/>
                <a:buNone/>
              </a:pPr>
              <a:t>15</a:t>
            </a:fld>
            <a:endParaRPr lang="sv-SE" altLang="sv-SE" sz="1400"/>
          </a:p>
        </p:txBody>
      </p:sp>
      <p:sp>
        <p:nvSpPr>
          <p:cNvPr id="16387"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127B25A-E7B9-4ECE-9D9A-D921E10931C1}" type="slidenum">
              <a:rPr lang="sv-SE" altLang="sv-SE" sz="1400"/>
              <a:pPr algn="r" eaLnBrk="1">
                <a:lnSpc>
                  <a:spcPct val="95000"/>
                </a:lnSpc>
                <a:spcBef>
                  <a:spcPct val="0"/>
                </a:spcBef>
                <a:buClrTx/>
                <a:buFontTx/>
                <a:buNone/>
              </a:pPr>
              <a:t>15</a:t>
            </a:fld>
            <a:endParaRPr lang="sv-SE" altLang="sv-SE" sz="1400"/>
          </a:p>
        </p:txBody>
      </p:sp>
      <p:sp>
        <p:nvSpPr>
          <p:cNvPr id="16388"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355859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0394EA0-8B41-4F4F-993C-1ABCD5B5632A}" type="slidenum">
              <a:rPr lang="sv-SE" altLang="sv-SE" sz="1400" smtClean="0"/>
              <a:pPr>
                <a:spcBef>
                  <a:spcPct val="0"/>
                </a:spcBef>
                <a:buClrTx/>
                <a:buFontTx/>
                <a:buNone/>
              </a:pPr>
              <a:t>16</a:t>
            </a:fld>
            <a:endParaRPr lang="sv-SE" altLang="sv-SE" sz="1400"/>
          </a:p>
        </p:txBody>
      </p:sp>
      <p:sp>
        <p:nvSpPr>
          <p:cNvPr id="29699"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A80514F2-D8C9-47EA-930B-F8EC697BD9A7}" type="slidenum">
              <a:rPr lang="sv-SE" altLang="sv-SE" sz="1400"/>
              <a:pPr algn="r" eaLnBrk="1">
                <a:lnSpc>
                  <a:spcPct val="95000"/>
                </a:lnSpc>
                <a:spcBef>
                  <a:spcPct val="0"/>
                </a:spcBef>
                <a:buClrTx/>
                <a:buFontTx/>
                <a:buNone/>
              </a:pPr>
              <a:t>16</a:t>
            </a:fld>
            <a:endParaRPr lang="sv-SE" altLang="sv-SE" sz="1400"/>
          </a:p>
        </p:txBody>
      </p:sp>
      <p:sp>
        <p:nvSpPr>
          <p:cNvPr id="29700"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46598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DDFAE60-D85F-467F-B4E8-3E7379BC9C69}" type="slidenum">
              <a:rPr lang="sv-SE" altLang="sv-SE" sz="1400" smtClean="0"/>
              <a:pPr>
                <a:spcBef>
                  <a:spcPct val="0"/>
                </a:spcBef>
                <a:buClrTx/>
                <a:buFontTx/>
                <a:buNone/>
              </a:pPr>
              <a:t>17</a:t>
            </a:fld>
            <a:endParaRPr lang="sv-SE" altLang="sv-SE" sz="1400"/>
          </a:p>
        </p:txBody>
      </p:sp>
      <p:sp>
        <p:nvSpPr>
          <p:cNvPr id="31747"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4845022-0014-44EA-A275-EF1DFB20FE8B}" type="slidenum">
              <a:rPr lang="sv-SE" altLang="sv-SE" sz="1400"/>
              <a:pPr algn="r" eaLnBrk="1">
                <a:lnSpc>
                  <a:spcPct val="95000"/>
                </a:lnSpc>
                <a:spcBef>
                  <a:spcPct val="0"/>
                </a:spcBef>
                <a:buClrTx/>
                <a:buFontTx/>
                <a:buNone/>
              </a:pPr>
              <a:t>17</a:t>
            </a:fld>
            <a:endParaRPr lang="sv-SE" altLang="sv-SE" sz="1400"/>
          </a:p>
        </p:txBody>
      </p:sp>
      <p:sp>
        <p:nvSpPr>
          <p:cNvPr id="31748"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9"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44452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2"/>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CC0BA5F-9E6B-4919-BBCE-5D0C0A47C4D7}" type="slidenum">
              <a:rPr lang="sv-SE" altLang="sv-SE" sz="1400" smtClean="0"/>
              <a:pPr>
                <a:spcBef>
                  <a:spcPct val="0"/>
                </a:spcBef>
                <a:buClrTx/>
                <a:buFontTx/>
                <a:buNone/>
              </a:pPr>
              <a:t>18</a:t>
            </a:fld>
            <a:endParaRPr lang="sv-SE" altLang="sv-SE" sz="1400"/>
          </a:p>
        </p:txBody>
      </p:sp>
      <p:sp>
        <p:nvSpPr>
          <p:cNvPr id="33795" name="Text Box 1"/>
          <p:cNvSpPr txBox="1">
            <a:spLocks noChangeArrowheads="1"/>
          </p:cNvSpPr>
          <p:nvPr/>
        </p:nvSpPr>
        <p:spPr bwMode="auto">
          <a:xfrm>
            <a:off x="4278313" y="10155238"/>
            <a:ext cx="3275012"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20B310E-7036-412D-8AD3-9AD21E3A2B51}" type="slidenum">
              <a:rPr lang="sv-SE" altLang="sv-SE" sz="1400"/>
              <a:pPr algn="r" eaLnBrk="1">
                <a:lnSpc>
                  <a:spcPct val="95000"/>
                </a:lnSpc>
                <a:spcBef>
                  <a:spcPct val="0"/>
                </a:spcBef>
                <a:buClrTx/>
                <a:buFontTx/>
                <a:buNone/>
              </a:pPr>
              <a:t>18</a:t>
            </a:fld>
            <a:endParaRPr lang="sv-SE" altLang="sv-SE" sz="1400"/>
          </a:p>
        </p:txBody>
      </p:sp>
      <p:sp>
        <p:nvSpPr>
          <p:cNvPr id="33796" name="Rectangle 2"/>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Rectangle 3"/>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250313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Rectangle 5"/>
          <p:cNvSpPr>
            <a:spLocks noGrp="1" noChangeArrowheads="1"/>
          </p:cNvSpPr>
          <p:nvPr>
            <p:ph type="sldNum" idx="10"/>
          </p:nvPr>
        </p:nvSpPr>
        <p:spPr>
          <a:ln/>
        </p:spPr>
        <p:txBody>
          <a:bodyPr/>
          <a:lstStyle>
            <a:lvl1pPr>
              <a:defRPr/>
            </a:lvl1pPr>
          </a:lstStyle>
          <a:p>
            <a:pPr>
              <a:defRPr/>
            </a:pPr>
            <a:fld id="{D3FC4BEF-3B3C-468E-8EDF-60D741151470}" type="slidenum">
              <a:rPr lang="sv-SE" altLang="sv-SE"/>
              <a:pPr>
                <a:defRPr/>
              </a:pPr>
              <a:t>‹#›</a:t>
            </a:fld>
            <a:endParaRPr lang="sv-SE" altLang="sv-SE"/>
          </a:p>
        </p:txBody>
      </p:sp>
    </p:spTree>
    <p:extLst>
      <p:ext uri="{BB962C8B-B14F-4D97-AF65-F5344CB8AC3E}">
        <p14:creationId xmlns:p14="http://schemas.microsoft.com/office/powerpoint/2010/main" val="46850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5"/>
          <p:cNvSpPr>
            <a:spLocks noGrp="1" noChangeArrowheads="1"/>
          </p:cNvSpPr>
          <p:nvPr>
            <p:ph type="sldNum" idx="10"/>
          </p:nvPr>
        </p:nvSpPr>
        <p:spPr>
          <a:ln/>
        </p:spPr>
        <p:txBody>
          <a:bodyPr/>
          <a:lstStyle>
            <a:lvl1pPr>
              <a:defRPr/>
            </a:lvl1pPr>
          </a:lstStyle>
          <a:p>
            <a:pPr>
              <a:defRPr/>
            </a:pPr>
            <a:fld id="{4378D605-2018-481F-B943-DAB48490AFC6}" type="slidenum">
              <a:rPr lang="sv-SE" altLang="sv-SE"/>
              <a:pPr>
                <a:defRPr/>
              </a:pPr>
              <a:t>‹#›</a:t>
            </a:fld>
            <a:endParaRPr lang="sv-SE" altLang="sv-SE"/>
          </a:p>
        </p:txBody>
      </p:sp>
    </p:spTree>
    <p:extLst>
      <p:ext uri="{BB962C8B-B14F-4D97-AF65-F5344CB8AC3E}">
        <p14:creationId xmlns:p14="http://schemas.microsoft.com/office/powerpoint/2010/main" val="2439116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325" y="301625"/>
            <a:ext cx="2263775" cy="6445250"/>
          </a:xfrm>
        </p:spPr>
        <p:txBody>
          <a:bodyPr vert="eaVert"/>
          <a:lstStyle/>
          <a:p>
            <a:r>
              <a:rPr lang="en-US"/>
              <a:t>Click to edit Master title style</a:t>
            </a:r>
            <a:endParaRPr lang="sv-SE"/>
          </a:p>
        </p:txBody>
      </p:sp>
      <p:sp>
        <p:nvSpPr>
          <p:cNvPr id="3" name="Vertical Text Placeholder 2"/>
          <p:cNvSpPr>
            <a:spLocks noGrp="1"/>
          </p:cNvSpPr>
          <p:nvPr>
            <p:ph type="body" orient="vert" idx="1"/>
          </p:nvPr>
        </p:nvSpPr>
        <p:spPr>
          <a:xfrm>
            <a:off x="503238" y="301625"/>
            <a:ext cx="6643687" cy="6445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5"/>
          <p:cNvSpPr>
            <a:spLocks noGrp="1" noChangeArrowheads="1"/>
          </p:cNvSpPr>
          <p:nvPr>
            <p:ph type="sldNum" idx="10"/>
          </p:nvPr>
        </p:nvSpPr>
        <p:spPr>
          <a:ln/>
        </p:spPr>
        <p:txBody>
          <a:bodyPr/>
          <a:lstStyle>
            <a:lvl1pPr>
              <a:defRPr/>
            </a:lvl1pPr>
          </a:lstStyle>
          <a:p>
            <a:pPr>
              <a:defRPr/>
            </a:pPr>
            <a:fld id="{F9F4D3F3-D6D5-4540-8DB4-3B6663D7F240}" type="slidenum">
              <a:rPr lang="sv-SE" altLang="sv-SE"/>
              <a:pPr>
                <a:defRPr/>
              </a:pPr>
              <a:t>‹#›</a:t>
            </a:fld>
            <a:endParaRPr lang="sv-SE" altLang="sv-SE"/>
          </a:p>
        </p:txBody>
      </p:sp>
    </p:spTree>
    <p:extLst>
      <p:ext uri="{BB962C8B-B14F-4D97-AF65-F5344CB8AC3E}">
        <p14:creationId xmlns:p14="http://schemas.microsoft.com/office/powerpoint/2010/main" val="3751870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5"/>
          <p:cNvSpPr>
            <a:spLocks noGrp="1" noChangeArrowheads="1"/>
          </p:cNvSpPr>
          <p:nvPr>
            <p:ph type="sldNum" idx="11"/>
          </p:nvPr>
        </p:nvSpPr>
        <p:spPr>
          <a:ln/>
        </p:spPr>
        <p:txBody>
          <a:bodyPr/>
          <a:lstStyle>
            <a:lvl1pPr>
              <a:defRPr/>
            </a:lvl1pPr>
          </a:lstStyle>
          <a:p>
            <a:pPr>
              <a:defRPr/>
            </a:pPr>
            <a:fld id="{625F9EED-64FC-4215-AB07-C075C40F615F}" type="slidenum">
              <a:rPr lang="sv-SE" altLang="sv-SE"/>
              <a:pPr>
                <a:defRPr/>
              </a:pPr>
              <a:t>‹#›</a:t>
            </a:fld>
            <a:endParaRPr lang="sv-SE" altLang="sv-SE"/>
          </a:p>
        </p:txBody>
      </p:sp>
    </p:spTree>
    <p:extLst>
      <p:ext uri="{BB962C8B-B14F-4D97-AF65-F5344CB8AC3E}">
        <p14:creationId xmlns:p14="http://schemas.microsoft.com/office/powerpoint/2010/main" val="2719560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5"/>
          <p:cNvSpPr>
            <a:spLocks noGrp="1" noChangeArrowheads="1"/>
          </p:cNvSpPr>
          <p:nvPr>
            <p:ph type="sldNum" idx="11"/>
          </p:nvPr>
        </p:nvSpPr>
        <p:spPr>
          <a:ln/>
        </p:spPr>
        <p:txBody>
          <a:bodyPr/>
          <a:lstStyle>
            <a:lvl1pPr>
              <a:defRPr/>
            </a:lvl1pPr>
          </a:lstStyle>
          <a:p>
            <a:pPr>
              <a:defRPr/>
            </a:pPr>
            <a:fld id="{DFADEC74-BC8E-4441-AB83-530D5FF512EB}" type="slidenum">
              <a:rPr lang="sv-SE" altLang="sv-SE"/>
              <a:pPr>
                <a:defRPr/>
              </a:pPr>
              <a:t>‹#›</a:t>
            </a:fld>
            <a:endParaRPr lang="sv-SE" altLang="sv-SE"/>
          </a:p>
        </p:txBody>
      </p:sp>
    </p:spTree>
    <p:extLst>
      <p:ext uri="{BB962C8B-B14F-4D97-AF65-F5344CB8AC3E}">
        <p14:creationId xmlns:p14="http://schemas.microsoft.com/office/powerpoint/2010/main" val="513351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endParaRPr lang="sv-SE"/>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5"/>
          <p:cNvSpPr>
            <a:spLocks noGrp="1" noChangeArrowheads="1"/>
          </p:cNvSpPr>
          <p:nvPr>
            <p:ph type="sldNum" idx="11"/>
          </p:nvPr>
        </p:nvSpPr>
        <p:spPr>
          <a:ln/>
        </p:spPr>
        <p:txBody>
          <a:bodyPr/>
          <a:lstStyle>
            <a:lvl1pPr>
              <a:defRPr/>
            </a:lvl1pPr>
          </a:lstStyle>
          <a:p>
            <a:pPr>
              <a:defRPr/>
            </a:pPr>
            <a:fld id="{48953B00-4427-4144-B6D3-AB9AA29B2A58}" type="slidenum">
              <a:rPr lang="sv-SE" altLang="sv-SE"/>
              <a:pPr>
                <a:defRPr/>
              </a:pPr>
              <a:t>‹#›</a:t>
            </a:fld>
            <a:endParaRPr lang="sv-SE" altLang="sv-SE"/>
          </a:p>
        </p:txBody>
      </p:sp>
    </p:spTree>
    <p:extLst>
      <p:ext uri="{BB962C8B-B14F-4D97-AF65-F5344CB8AC3E}">
        <p14:creationId xmlns:p14="http://schemas.microsoft.com/office/powerpoint/2010/main" val="180474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0"/>
            <a:ext cx="4027488" cy="450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4637088" y="1600200"/>
            <a:ext cx="4029075" cy="450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6" name="Rectangle 5"/>
          <p:cNvSpPr>
            <a:spLocks noGrp="1" noChangeArrowheads="1"/>
          </p:cNvSpPr>
          <p:nvPr>
            <p:ph type="sldNum" idx="11"/>
          </p:nvPr>
        </p:nvSpPr>
        <p:spPr>
          <a:ln/>
        </p:spPr>
        <p:txBody>
          <a:bodyPr/>
          <a:lstStyle>
            <a:lvl1pPr>
              <a:defRPr/>
            </a:lvl1pPr>
          </a:lstStyle>
          <a:p>
            <a:pPr>
              <a:defRPr/>
            </a:pPr>
            <a:fld id="{8D5CDB8E-F270-401A-B6F5-08D323B611D9}" type="slidenum">
              <a:rPr lang="sv-SE" altLang="sv-SE"/>
              <a:pPr>
                <a:defRPr/>
              </a:pPr>
              <a:t>‹#›</a:t>
            </a:fld>
            <a:endParaRPr lang="sv-SE" altLang="sv-SE"/>
          </a:p>
        </p:txBody>
      </p:sp>
    </p:spTree>
    <p:extLst>
      <p:ext uri="{BB962C8B-B14F-4D97-AF65-F5344CB8AC3E}">
        <p14:creationId xmlns:p14="http://schemas.microsoft.com/office/powerpoint/2010/main" val="115616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endParaRPr lang="sv-SE"/>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8" name="Rectangle 5"/>
          <p:cNvSpPr>
            <a:spLocks noGrp="1" noChangeArrowheads="1"/>
          </p:cNvSpPr>
          <p:nvPr>
            <p:ph type="sldNum" idx="11"/>
          </p:nvPr>
        </p:nvSpPr>
        <p:spPr>
          <a:ln/>
        </p:spPr>
        <p:txBody>
          <a:bodyPr/>
          <a:lstStyle>
            <a:lvl1pPr>
              <a:defRPr/>
            </a:lvl1pPr>
          </a:lstStyle>
          <a:p>
            <a:pPr>
              <a:defRPr/>
            </a:pPr>
            <a:fld id="{037C82A9-5B9B-4625-BD3A-E9EF85BE2681}" type="slidenum">
              <a:rPr lang="sv-SE" altLang="sv-SE"/>
              <a:pPr>
                <a:defRPr/>
              </a:pPr>
              <a:t>‹#›</a:t>
            </a:fld>
            <a:endParaRPr lang="sv-SE" altLang="sv-SE"/>
          </a:p>
        </p:txBody>
      </p:sp>
    </p:spTree>
    <p:extLst>
      <p:ext uri="{BB962C8B-B14F-4D97-AF65-F5344CB8AC3E}">
        <p14:creationId xmlns:p14="http://schemas.microsoft.com/office/powerpoint/2010/main" val="271672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4" name="Rectangle 5"/>
          <p:cNvSpPr>
            <a:spLocks noGrp="1" noChangeArrowheads="1"/>
          </p:cNvSpPr>
          <p:nvPr>
            <p:ph type="sldNum" idx="11"/>
          </p:nvPr>
        </p:nvSpPr>
        <p:spPr>
          <a:ln/>
        </p:spPr>
        <p:txBody>
          <a:bodyPr/>
          <a:lstStyle>
            <a:lvl1pPr>
              <a:defRPr/>
            </a:lvl1pPr>
          </a:lstStyle>
          <a:p>
            <a:pPr>
              <a:defRPr/>
            </a:pPr>
            <a:fld id="{E72614B2-4A24-418D-A7CA-F0F9DF6D4D07}" type="slidenum">
              <a:rPr lang="sv-SE" altLang="sv-SE"/>
              <a:pPr>
                <a:defRPr/>
              </a:pPr>
              <a:t>‹#›</a:t>
            </a:fld>
            <a:endParaRPr lang="sv-SE" altLang="sv-SE"/>
          </a:p>
        </p:txBody>
      </p:sp>
    </p:spTree>
    <p:extLst>
      <p:ext uri="{BB962C8B-B14F-4D97-AF65-F5344CB8AC3E}">
        <p14:creationId xmlns:p14="http://schemas.microsoft.com/office/powerpoint/2010/main" val="2911497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3" name="Rectangle 5"/>
          <p:cNvSpPr>
            <a:spLocks noGrp="1" noChangeArrowheads="1"/>
          </p:cNvSpPr>
          <p:nvPr>
            <p:ph type="sldNum" idx="11"/>
          </p:nvPr>
        </p:nvSpPr>
        <p:spPr>
          <a:ln/>
        </p:spPr>
        <p:txBody>
          <a:bodyPr/>
          <a:lstStyle>
            <a:lvl1pPr>
              <a:defRPr/>
            </a:lvl1pPr>
          </a:lstStyle>
          <a:p>
            <a:pPr>
              <a:defRPr/>
            </a:pPr>
            <a:fld id="{ABB71C1C-8D1E-4BE6-85B6-07DCF222E194}" type="slidenum">
              <a:rPr lang="sv-SE" altLang="sv-SE"/>
              <a:pPr>
                <a:defRPr/>
              </a:pPr>
              <a:t>‹#›</a:t>
            </a:fld>
            <a:endParaRPr lang="sv-SE" altLang="sv-SE"/>
          </a:p>
        </p:txBody>
      </p:sp>
    </p:spTree>
    <p:extLst>
      <p:ext uri="{BB962C8B-B14F-4D97-AF65-F5344CB8AC3E}">
        <p14:creationId xmlns:p14="http://schemas.microsoft.com/office/powerpoint/2010/main" val="1840009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sv-SE"/>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6" name="Rectangle 5"/>
          <p:cNvSpPr>
            <a:spLocks noGrp="1" noChangeArrowheads="1"/>
          </p:cNvSpPr>
          <p:nvPr>
            <p:ph type="sldNum" idx="11"/>
          </p:nvPr>
        </p:nvSpPr>
        <p:spPr>
          <a:ln/>
        </p:spPr>
        <p:txBody>
          <a:bodyPr/>
          <a:lstStyle>
            <a:lvl1pPr>
              <a:defRPr/>
            </a:lvl1pPr>
          </a:lstStyle>
          <a:p>
            <a:pPr>
              <a:defRPr/>
            </a:pPr>
            <a:fld id="{53A840CB-808D-450F-A329-AAB12F431AB2}" type="slidenum">
              <a:rPr lang="sv-SE" altLang="sv-SE"/>
              <a:pPr>
                <a:defRPr/>
              </a:pPr>
              <a:t>‹#›</a:t>
            </a:fld>
            <a:endParaRPr lang="sv-SE" altLang="sv-SE"/>
          </a:p>
        </p:txBody>
      </p:sp>
    </p:spTree>
    <p:extLst>
      <p:ext uri="{BB962C8B-B14F-4D97-AF65-F5344CB8AC3E}">
        <p14:creationId xmlns:p14="http://schemas.microsoft.com/office/powerpoint/2010/main" val="129292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5"/>
          <p:cNvSpPr>
            <a:spLocks noGrp="1" noChangeArrowheads="1"/>
          </p:cNvSpPr>
          <p:nvPr>
            <p:ph type="sldNum" idx="10"/>
          </p:nvPr>
        </p:nvSpPr>
        <p:spPr>
          <a:ln/>
        </p:spPr>
        <p:txBody>
          <a:bodyPr/>
          <a:lstStyle>
            <a:lvl1pPr>
              <a:defRPr/>
            </a:lvl1pPr>
          </a:lstStyle>
          <a:p>
            <a:pPr>
              <a:defRPr/>
            </a:pPr>
            <a:fld id="{C06ED6DF-7688-487A-8236-A20D580C6538}" type="slidenum">
              <a:rPr lang="sv-SE" altLang="sv-SE"/>
              <a:pPr>
                <a:defRPr/>
              </a:pPr>
              <a:t>‹#›</a:t>
            </a:fld>
            <a:endParaRPr lang="sv-SE" altLang="sv-SE"/>
          </a:p>
        </p:txBody>
      </p:sp>
    </p:spTree>
    <p:extLst>
      <p:ext uri="{BB962C8B-B14F-4D97-AF65-F5344CB8AC3E}">
        <p14:creationId xmlns:p14="http://schemas.microsoft.com/office/powerpoint/2010/main" val="3991727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sv-SE"/>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6" name="Rectangle 5"/>
          <p:cNvSpPr>
            <a:spLocks noGrp="1" noChangeArrowheads="1"/>
          </p:cNvSpPr>
          <p:nvPr>
            <p:ph type="sldNum" idx="11"/>
          </p:nvPr>
        </p:nvSpPr>
        <p:spPr>
          <a:ln/>
        </p:spPr>
        <p:txBody>
          <a:bodyPr/>
          <a:lstStyle>
            <a:lvl1pPr>
              <a:defRPr/>
            </a:lvl1pPr>
          </a:lstStyle>
          <a:p>
            <a:pPr>
              <a:defRPr/>
            </a:pPr>
            <a:fld id="{D4F291AF-1EB0-419A-B66A-CE88C534471F}" type="slidenum">
              <a:rPr lang="sv-SE" altLang="sv-SE"/>
              <a:pPr>
                <a:defRPr/>
              </a:pPr>
              <a:t>‹#›</a:t>
            </a:fld>
            <a:endParaRPr lang="sv-SE" altLang="sv-SE"/>
          </a:p>
        </p:txBody>
      </p:sp>
    </p:spTree>
    <p:extLst>
      <p:ext uri="{BB962C8B-B14F-4D97-AF65-F5344CB8AC3E}">
        <p14:creationId xmlns:p14="http://schemas.microsoft.com/office/powerpoint/2010/main" val="3191571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5"/>
          <p:cNvSpPr>
            <a:spLocks noGrp="1" noChangeArrowheads="1"/>
          </p:cNvSpPr>
          <p:nvPr>
            <p:ph type="sldNum" idx="11"/>
          </p:nvPr>
        </p:nvSpPr>
        <p:spPr>
          <a:ln/>
        </p:spPr>
        <p:txBody>
          <a:bodyPr/>
          <a:lstStyle>
            <a:lvl1pPr>
              <a:defRPr/>
            </a:lvl1pPr>
          </a:lstStyle>
          <a:p>
            <a:pPr>
              <a:defRPr/>
            </a:pPr>
            <a:fld id="{83C66B9B-725D-4032-9BB9-98E1FBA681DE}" type="slidenum">
              <a:rPr lang="sv-SE" altLang="sv-SE"/>
              <a:pPr>
                <a:defRPr/>
              </a:pPr>
              <a:t>‹#›</a:t>
            </a:fld>
            <a:endParaRPr lang="sv-SE" altLang="sv-SE"/>
          </a:p>
        </p:txBody>
      </p:sp>
    </p:spTree>
    <p:extLst>
      <p:ext uri="{BB962C8B-B14F-4D97-AF65-F5344CB8AC3E}">
        <p14:creationId xmlns:p14="http://schemas.microsoft.com/office/powerpoint/2010/main" val="1552061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274638"/>
            <a:ext cx="2051050" cy="5830887"/>
          </a:xfrm>
        </p:spPr>
        <p:txBody>
          <a:bodyPr vert="eaVert"/>
          <a:lstStyle/>
          <a:p>
            <a:r>
              <a:rPr lang="en-US"/>
              <a:t>Click to edit Master title style</a:t>
            </a:r>
            <a:endParaRPr lang="sv-SE"/>
          </a:p>
        </p:txBody>
      </p:sp>
      <p:sp>
        <p:nvSpPr>
          <p:cNvPr id="3" name="Vertical Text Placeholder 2"/>
          <p:cNvSpPr>
            <a:spLocks noGrp="1"/>
          </p:cNvSpPr>
          <p:nvPr>
            <p:ph type="body" orient="vert" idx="1"/>
          </p:nvPr>
        </p:nvSpPr>
        <p:spPr>
          <a:xfrm>
            <a:off x="457200" y="274638"/>
            <a:ext cx="6005513" cy="5830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3"/>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5"/>
          <p:cNvSpPr>
            <a:spLocks noGrp="1" noChangeArrowheads="1"/>
          </p:cNvSpPr>
          <p:nvPr>
            <p:ph type="sldNum" idx="11"/>
          </p:nvPr>
        </p:nvSpPr>
        <p:spPr>
          <a:ln/>
        </p:spPr>
        <p:txBody>
          <a:bodyPr/>
          <a:lstStyle>
            <a:lvl1pPr>
              <a:defRPr/>
            </a:lvl1pPr>
          </a:lstStyle>
          <a:p>
            <a:pPr>
              <a:defRPr/>
            </a:pPr>
            <a:fld id="{2EDA560D-D5A5-4AA4-9FD1-E76537B69D15}" type="slidenum">
              <a:rPr lang="sv-SE" altLang="sv-SE"/>
              <a:pPr>
                <a:defRPr/>
              </a:pPr>
              <a:t>‹#›</a:t>
            </a:fld>
            <a:endParaRPr lang="sv-SE" altLang="sv-SE"/>
          </a:p>
        </p:txBody>
      </p:sp>
    </p:spTree>
    <p:extLst>
      <p:ext uri="{BB962C8B-B14F-4D97-AF65-F5344CB8AC3E}">
        <p14:creationId xmlns:p14="http://schemas.microsoft.com/office/powerpoint/2010/main" val="3943209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3"/>
          <p:cNvSpPr>
            <a:spLocks noGrp="1" noChangeArrowheads="1"/>
          </p:cNvSpPr>
          <p:nvPr>
            <p:ph type="sldNum" idx="11"/>
          </p:nvPr>
        </p:nvSpPr>
        <p:spPr>
          <a:ln/>
        </p:spPr>
        <p:txBody>
          <a:bodyPr/>
          <a:lstStyle>
            <a:lvl1pPr>
              <a:defRPr/>
            </a:lvl1pPr>
          </a:lstStyle>
          <a:p>
            <a:pPr>
              <a:defRPr/>
            </a:pPr>
            <a:fld id="{1DEFCF3E-BF3E-4AFD-AF05-92508177E5C2}" type="slidenum">
              <a:rPr lang="sv-SE" altLang="sv-SE"/>
              <a:pPr>
                <a:defRPr/>
              </a:pPr>
              <a:t>‹#›</a:t>
            </a:fld>
            <a:endParaRPr lang="sv-SE" altLang="sv-SE"/>
          </a:p>
        </p:txBody>
      </p:sp>
    </p:spTree>
    <p:extLst>
      <p:ext uri="{BB962C8B-B14F-4D97-AF65-F5344CB8AC3E}">
        <p14:creationId xmlns:p14="http://schemas.microsoft.com/office/powerpoint/2010/main" val="1013764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3"/>
          <p:cNvSpPr>
            <a:spLocks noGrp="1" noChangeArrowheads="1"/>
          </p:cNvSpPr>
          <p:nvPr>
            <p:ph type="sldNum" idx="11"/>
          </p:nvPr>
        </p:nvSpPr>
        <p:spPr>
          <a:ln/>
        </p:spPr>
        <p:txBody>
          <a:bodyPr/>
          <a:lstStyle>
            <a:lvl1pPr>
              <a:defRPr/>
            </a:lvl1pPr>
          </a:lstStyle>
          <a:p>
            <a:pPr>
              <a:defRPr/>
            </a:pPr>
            <a:fld id="{9565423A-6362-41F4-BD0E-7F2FF90885AD}" type="slidenum">
              <a:rPr lang="sv-SE" altLang="sv-SE"/>
              <a:pPr>
                <a:defRPr/>
              </a:pPr>
              <a:t>‹#›</a:t>
            </a:fld>
            <a:endParaRPr lang="sv-SE" altLang="sv-SE"/>
          </a:p>
        </p:txBody>
      </p:sp>
    </p:spTree>
    <p:extLst>
      <p:ext uri="{BB962C8B-B14F-4D97-AF65-F5344CB8AC3E}">
        <p14:creationId xmlns:p14="http://schemas.microsoft.com/office/powerpoint/2010/main" val="329836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endParaRPr lang="sv-SE"/>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3"/>
          <p:cNvSpPr>
            <a:spLocks noGrp="1" noChangeArrowheads="1"/>
          </p:cNvSpPr>
          <p:nvPr>
            <p:ph type="sldNum" idx="11"/>
          </p:nvPr>
        </p:nvSpPr>
        <p:spPr>
          <a:ln/>
        </p:spPr>
        <p:txBody>
          <a:bodyPr/>
          <a:lstStyle>
            <a:lvl1pPr>
              <a:defRPr/>
            </a:lvl1pPr>
          </a:lstStyle>
          <a:p>
            <a:pPr>
              <a:defRPr/>
            </a:pPr>
            <a:fld id="{9804E5CB-5C00-45BF-8AEB-2E01C029B18D}" type="slidenum">
              <a:rPr lang="sv-SE" altLang="sv-SE"/>
              <a:pPr>
                <a:defRPr/>
              </a:pPr>
              <a:t>‹#›</a:t>
            </a:fld>
            <a:endParaRPr lang="sv-SE" altLang="sv-SE"/>
          </a:p>
        </p:txBody>
      </p:sp>
    </p:spTree>
    <p:extLst>
      <p:ext uri="{BB962C8B-B14F-4D97-AF65-F5344CB8AC3E}">
        <p14:creationId xmlns:p14="http://schemas.microsoft.com/office/powerpoint/2010/main" val="3550634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4963"/>
            <a:ext cx="4032250"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4641850" y="1604963"/>
            <a:ext cx="4033838"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6" name="Rectangle 3"/>
          <p:cNvSpPr>
            <a:spLocks noGrp="1" noChangeArrowheads="1"/>
          </p:cNvSpPr>
          <p:nvPr>
            <p:ph type="sldNum" idx="11"/>
          </p:nvPr>
        </p:nvSpPr>
        <p:spPr>
          <a:ln/>
        </p:spPr>
        <p:txBody>
          <a:bodyPr/>
          <a:lstStyle>
            <a:lvl1pPr>
              <a:defRPr/>
            </a:lvl1pPr>
          </a:lstStyle>
          <a:p>
            <a:pPr>
              <a:defRPr/>
            </a:pPr>
            <a:fld id="{57C93780-B52E-4F5C-9121-E3B779DDB849}" type="slidenum">
              <a:rPr lang="sv-SE" altLang="sv-SE"/>
              <a:pPr>
                <a:defRPr/>
              </a:pPr>
              <a:t>‹#›</a:t>
            </a:fld>
            <a:endParaRPr lang="sv-SE" altLang="sv-SE"/>
          </a:p>
        </p:txBody>
      </p:sp>
    </p:spTree>
    <p:extLst>
      <p:ext uri="{BB962C8B-B14F-4D97-AF65-F5344CB8AC3E}">
        <p14:creationId xmlns:p14="http://schemas.microsoft.com/office/powerpoint/2010/main" val="1980432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endParaRPr lang="sv-SE"/>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8" name="Rectangle 3"/>
          <p:cNvSpPr>
            <a:spLocks noGrp="1" noChangeArrowheads="1"/>
          </p:cNvSpPr>
          <p:nvPr>
            <p:ph type="sldNum" idx="11"/>
          </p:nvPr>
        </p:nvSpPr>
        <p:spPr>
          <a:ln/>
        </p:spPr>
        <p:txBody>
          <a:bodyPr/>
          <a:lstStyle>
            <a:lvl1pPr>
              <a:defRPr/>
            </a:lvl1pPr>
          </a:lstStyle>
          <a:p>
            <a:pPr>
              <a:defRPr/>
            </a:pPr>
            <a:fld id="{6ADA319D-C744-4943-8DBE-139DD9EAF720}" type="slidenum">
              <a:rPr lang="sv-SE" altLang="sv-SE"/>
              <a:pPr>
                <a:defRPr/>
              </a:pPr>
              <a:t>‹#›</a:t>
            </a:fld>
            <a:endParaRPr lang="sv-SE" altLang="sv-SE"/>
          </a:p>
        </p:txBody>
      </p:sp>
    </p:spTree>
    <p:extLst>
      <p:ext uri="{BB962C8B-B14F-4D97-AF65-F5344CB8AC3E}">
        <p14:creationId xmlns:p14="http://schemas.microsoft.com/office/powerpoint/2010/main" val="290789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4" name="Rectangle 3"/>
          <p:cNvSpPr>
            <a:spLocks noGrp="1" noChangeArrowheads="1"/>
          </p:cNvSpPr>
          <p:nvPr>
            <p:ph type="sldNum" idx="11"/>
          </p:nvPr>
        </p:nvSpPr>
        <p:spPr>
          <a:ln/>
        </p:spPr>
        <p:txBody>
          <a:bodyPr/>
          <a:lstStyle>
            <a:lvl1pPr>
              <a:defRPr/>
            </a:lvl1pPr>
          </a:lstStyle>
          <a:p>
            <a:pPr>
              <a:defRPr/>
            </a:pPr>
            <a:fld id="{4FD9D505-A2C5-4B0A-828F-91E333360AFF}" type="slidenum">
              <a:rPr lang="sv-SE" altLang="sv-SE"/>
              <a:pPr>
                <a:defRPr/>
              </a:pPr>
              <a:t>‹#›</a:t>
            </a:fld>
            <a:endParaRPr lang="sv-SE" altLang="sv-SE"/>
          </a:p>
        </p:txBody>
      </p:sp>
    </p:spTree>
    <p:extLst>
      <p:ext uri="{BB962C8B-B14F-4D97-AF65-F5344CB8AC3E}">
        <p14:creationId xmlns:p14="http://schemas.microsoft.com/office/powerpoint/2010/main" val="3274933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3" name="Rectangle 3"/>
          <p:cNvSpPr>
            <a:spLocks noGrp="1" noChangeArrowheads="1"/>
          </p:cNvSpPr>
          <p:nvPr>
            <p:ph type="sldNum" idx="11"/>
          </p:nvPr>
        </p:nvSpPr>
        <p:spPr>
          <a:ln/>
        </p:spPr>
        <p:txBody>
          <a:bodyPr/>
          <a:lstStyle>
            <a:lvl1pPr>
              <a:defRPr/>
            </a:lvl1pPr>
          </a:lstStyle>
          <a:p>
            <a:pPr>
              <a:defRPr/>
            </a:pPr>
            <a:fld id="{A493C17A-73EE-43B7-8B5C-E5497553A29E}" type="slidenum">
              <a:rPr lang="sv-SE" altLang="sv-SE"/>
              <a:pPr>
                <a:defRPr/>
              </a:pPr>
              <a:t>‹#›</a:t>
            </a:fld>
            <a:endParaRPr lang="sv-SE" altLang="sv-SE"/>
          </a:p>
        </p:txBody>
      </p:sp>
    </p:spTree>
    <p:extLst>
      <p:ext uri="{BB962C8B-B14F-4D97-AF65-F5344CB8AC3E}">
        <p14:creationId xmlns:p14="http://schemas.microsoft.com/office/powerpoint/2010/main" val="90665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endParaRPr lang="sv-SE"/>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E4E762A-BBDC-49F4-84C8-74CADA1F839B}" type="slidenum">
              <a:rPr lang="sv-SE" altLang="sv-SE"/>
              <a:pPr>
                <a:defRPr/>
              </a:pPr>
              <a:t>‹#›</a:t>
            </a:fld>
            <a:endParaRPr lang="sv-SE" altLang="sv-SE"/>
          </a:p>
        </p:txBody>
      </p:sp>
    </p:spTree>
    <p:extLst>
      <p:ext uri="{BB962C8B-B14F-4D97-AF65-F5344CB8AC3E}">
        <p14:creationId xmlns:p14="http://schemas.microsoft.com/office/powerpoint/2010/main" val="647432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sv-SE"/>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6" name="Rectangle 3"/>
          <p:cNvSpPr>
            <a:spLocks noGrp="1" noChangeArrowheads="1"/>
          </p:cNvSpPr>
          <p:nvPr>
            <p:ph type="sldNum" idx="11"/>
          </p:nvPr>
        </p:nvSpPr>
        <p:spPr>
          <a:ln/>
        </p:spPr>
        <p:txBody>
          <a:bodyPr/>
          <a:lstStyle>
            <a:lvl1pPr>
              <a:defRPr/>
            </a:lvl1pPr>
          </a:lstStyle>
          <a:p>
            <a:pPr>
              <a:defRPr/>
            </a:pPr>
            <a:fld id="{B1E4DCB1-CEBF-4677-9CF5-0B81DAEAEB76}" type="slidenum">
              <a:rPr lang="sv-SE" altLang="sv-SE"/>
              <a:pPr>
                <a:defRPr/>
              </a:pPr>
              <a:t>‹#›</a:t>
            </a:fld>
            <a:endParaRPr lang="sv-SE" altLang="sv-SE"/>
          </a:p>
        </p:txBody>
      </p:sp>
    </p:spTree>
    <p:extLst>
      <p:ext uri="{BB962C8B-B14F-4D97-AF65-F5344CB8AC3E}">
        <p14:creationId xmlns:p14="http://schemas.microsoft.com/office/powerpoint/2010/main" val="4293018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sv-SE"/>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6" name="Rectangle 3"/>
          <p:cNvSpPr>
            <a:spLocks noGrp="1" noChangeArrowheads="1"/>
          </p:cNvSpPr>
          <p:nvPr>
            <p:ph type="sldNum" idx="11"/>
          </p:nvPr>
        </p:nvSpPr>
        <p:spPr>
          <a:ln/>
        </p:spPr>
        <p:txBody>
          <a:bodyPr/>
          <a:lstStyle>
            <a:lvl1pPr>
              <a:defRPr/>
            </a:lvl1pPr>
          </a:lstStyle>
          <a:p>
            <a:pPr>
              <a:defRPr/>
            </a:pPr>
            <a:fld id="{D4E8FD77-4567-4E1C-9496-87E50485469A}" type="slidenum">
              <a:rPr lang="sv-SE" altLang="sv-SE"/>
              <a:pPr>
                <a:defRPr/>
              </a:pPr>
              <a:t>‹#›</a:t>
            </a:fld>
            <a:endParaRPr lang="sv-SE" altLang="sv-SE"/>
          </a:p>
        </p:txBody>
      </p:sp>
    </p:spTree>
    <p:extLst>
      <p:ext uri="{BB962C8B-B14F-4D97-AF65-F5344CB8AC3E}">
        <p14:creationId xmlns:p14="http://schemas.microsoft.com/office/powerpoint/2010/main" val="2401431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3"/>
          <p:cNvSpPr>
            <a:spLocks noGrp="1" noChangeArrowheads="1"/>
          </p:cNvSpPr>
          <p:nvPr>
            <p:ph type="sldNum" idx="11"/>
          </p:nvPr>
        </p:nvSpPr>
        <p:spPr>
          <a:ln/>
        </p:spPr>
        <p:txBody>
          <a:bodyPr/>
          <a:lstStyle>
            <a:lvl1pPr>
              <a:defRPr/>
            </a:lvl1pPr>
          </a:lstStyle>
          <a:p>
            <a:pPr>
              <a:defRPr/>
            </a:pPr>
            <a:fld id="{86ABE591-E09B-4D7D-A476-EB3C451ACD3A}" type="slidenum">
              <a:rPr lang="sv-SE" altLang="sv-SE"/>
              <a:pPr>
                <a:defRPr/>
              </a:pPr>
              <a:t>‹#›</a:t>
            </a:fld>
            <a:endParaRPr lang="sv-SE" altLang="sv-SE"/>
          </a:p>
        </p:txBody>
      </p:sp>
    </p:spTree>
    <p:extLst>
      <p:ext uri="{BB962C8B-B14F-4D97-AF65-F5344CB8AC3E}">
        <p14:creationId xmlns:p14="http://schemas.microsoft.com/office/powerpoint/2010/main" val="2331547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273050"/>
            <a:ext cx="2054225" cy="5846763"/>
          </a:xfrm>
        </p:spPr>
        <p:txBody>
          <a:bodyPr vert="eaVert"/>
          <a:lstStyle/>
          <a:p>
            <a:r>
              <a:rPr lang="en-US"/>
              <a:t>Click to edit Master title style</a:t>
            </a:r>
            <a:endParaRPr lang="sv-SE"/>
          </a:p>
        </p:txBody>
      </p:sp>
      <p:sp>
        <p:nvSpPr>
          <p:cNvPr id="3" name="Vertical Text Placeholder 2"/>
          <p:cNvSpPr>
            <a:spLocks noGrp="1"/>
          </p:cNvSpPr>
          <p:nvPr>
            <p:ph type="body" orient="vert" idx="1"/>
          </p:nvPr>
        </p:nvSpPr>
        <p:spPr>
          <a:xfrm>
            <a:off x="457200" y="273050"/>
            <a:ext cx="6011863" cy="5846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1"/>
          <p:cNvSpPr>
            <a:spLocks noGrp="1" noChangeArrowheads="1"/>
          </p:cNvSpPr>
          <p:nvPr>
            <p:ph type="dt" idx="10"/>
          </p:nvPr>
        </p:nvSpPr>
        <p:spPr>
          <a:ln/>
        </p:spPr>
        <p:txBody>
          <a:bodyPr/>
          <a:lstStyle>
            <a:lvl1pPr>
              <a:defRPr/>
            </a:lvl1pPr>
          </a:lstStyle>
          <a:p>
            <a:pPr>
              <a:defRPr/>
            </a:pPr>
            <a:r>
              <a:rPr lang="sv-SE" altLang="sv-SE"/>
              <a:t>2011-10-31</a:t>
            </a:r>
          </a:p>
        </p:txBody>
      </p:sp>
      <p:sp>
        <p:nvSpPr>
          <p:cNvPr id="5" name="Rectangle 3"/>
          <p:cNvSpPr>
            <a:spLocks noGrp="1" noChangeArrowheads="1"/>
          </p:cNvSpPr>
          <p:nvPr>
            <p:ph type="sldNum" idx="11"/>
          </p:nvPr>
        </p:nvSpPr>
        <p:spPr>
          <a:ln/>
        </p:spPr>
        <p:txBody>
          <a:bodyPr/>
          <a:lstStyle>
            <a:lvl1pPr>
              <a:defRPr/>
            </a:lvl1pPr>
          </a:lstStyle>
          <a:p>
            <a:pPr>
              <a:defRPr/>
            </a:pPr>
            <a:fld id="{14B40DD3-7F0A-4E37-9578-A845E9987A87}" type="slidenum">
              <a:rPr lang="sv-SE" altLang="sv-SE"/>
              <a:pPr>
                <a:defRPr/>
              </a:pPr>
              <a:t>‹#›</a:t>
            </a:fld>
            <a:endParaRPr lang="sv-SE" altLang="sv-SE"/>
          </a:p>
        </p:txBody>
      </p:sp>
    </p:spTree>
    <p:extLst>
      <p:ext uri="{BB962C8B-B14F-4D97-AF65-F5344CB8AC3E}">
        <p14:creationId xmlns:p14="http://schemas.microsoft.com/office/powerpoint/2010/main" val="416789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503238" y="1768475"/>
            <a:ext cx="4452937"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5108575" y="1768475"/>
            <a:ext cx="4454525"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Rectangle 5"/>
          <p:cNvSpPr>
            <a:spLocks noGrp="1" noChangeArrowheads="1"/>
          </p:cNvSpPr>
          <p:nvPr>
            <p:ph type="sldNum" idx="10"/>
          </p:nvPr>
        </p:nvSpPr>
        <p:spPr>
          <a:ln/>
        </p:spPr>
        <p:txBody>
          <a:bodyPr/>
          <a:lstStyle>
            <a:lvl1pPr>
              <a:defRPr/>
            </a:lvl1pPr>
          </a:lstStyle>
          <a:p>
            <a:pPr>
              <a:defRPr/>
            </a:pPr>
            <a:fld id="{16C3F053-737A-48A0-B528-5DA9422B1BAE}" type="slidenum">
              <a:rPr lang="sv-SE" altLang="sv-SE"/>
              <a:pPr>
                <a:defRPr/>
              </a:pPr>
              <a:t>‹#›</a:t>
            </a:fld>
            <a:endParaRPr lang="sv-SE" altLang="sv-SE"/>
          </a:p>
        </p:txBody>
      </p:sp>
    </p:spTree>
    <p:extLst>
      <p:ext uri="{BB962C8B-B14F-4D97-AF65-F5344CB8AC3E}">
        <p14:creationId xmlns:p14="http://schemas.microsoft.com/office/powerpoint/2010/main" val="393073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endParaRPr lang="sv-SE"/>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Rectangle 5"/>
          <p:cNvSpPr>
            <a:spLocks noGrp="1" noChangeArrowheads="1"/>
          </p:cNvSpPr>
          <p:nvPr>
            <p:ph type="sldNum" idx="10"/>
          </p:nvPr>
        </p:nvSpPr>
        <p:spPr>
          <a:ln/>
        </p:spPr>
        <p:txBody>
          <a:bodyPr/>
          <a:lstStyle>
            <a:lvl1pPr>
              <a:defRPr/>
            </a:lvl1pPr>
          </a:lstStyle>
          <a:p>
            <a:pPr>
              <a:defRPr/>
            </a:pPr>
            <a:fld id="{9AE831ED-28EB-42B2-8F7E-135F7CBDE574}" type="slidenum">
              <a:rPr lang="sv-SE" altLang="sv-SE"/>
              <a:pPr>
                <a:defRPr/>
              </a:pPr>
              <a:t>‹#›</a:t>
            </a:fld>
            <a:endParaRPr lang="sv-SE" altLang="sv-SE"/>
          </a:p>
        </p:txBody>
      </p:sp>
    </p:spTree>
    <p:extLst>
      <p:ext uri="{BB962C8B-B14F-4D97-AF65-F5344CB8AC3E}">
        <p14:creationId xmlns:p14="http://schemas.microsoft.com/office/powerpoint/2010/main" val="324625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Rectangle 5"/>
          <p:cNvSpPr>
            <a:spLocks noGrp="1" noChangeArrowheads="1"/>
          </p:cNvSpPr>
          <p:nvPr>
            <p:ph type="sldNum" idx="10"/>
          </p:nvPr>
        </p:nvSpPr>
        <p:spPr>
          <a:ln/>
        </p:spPr>
        <p:txBody>
          <a:bodyPr/>
          <a:lstStyle>
            <a:lvl1pPr>
              <a:defRPr/>
            </a:lvl1pPr>
          </a:lstStyle>
          <a:p>
            <a:pPr>
              <a:defRPr/>
            </a:pPr>
            <a:fld id="{A6313282-3BC2-4C9D-A68A-9D9CBD8910A8}" type="slidenum">
              <a:rPr lang="sv-SE" altLang="sv-SE"/>
              <a:pPr>
                <a:defRPr/>
              </a:pPr>
              <a:t>‹#›</a:t>
            </a:fld>
            <a:endParaRPr lang="sv-SE" altLang="sv-SE"/>
          </a:p>
        </p:txBody>
      </p:sp>
    </p:spTree>
    <p:extLst>
      <p:ext uri="{BB962C8B-B14F-4D97-AF65-F5344CB8AC3E}">
        <p14:creationId xmlns:p14="http://schemas.microsoft.com/office/powerpoint/2010/main" val="47008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CEACEF2-18CC-4D5A-94D8-435FA87D7E7D}" type="slidenum">
              <a:rPr lang="sv-SE" altLang="sv-SE"/>
              <a:pPr>
                <a:defRPr/>
              </a:pPr>
              <a:t>‹#›</a:t>
            </a:fld>
            <a:endParaRPr lang="sv-SE" altLang="sv-SE"/>
          </a:p>
        </p:txBody>
      </p:sp>
    </p:spTree>
    <p:extLst>
      <p:ext uri="{BB962C8B-B14F-4D97-AF65-F5344CB8AC3E}">
        <p14:creationId xmlns:p14="http://schemas.microsoft.com/office/powerpoint/2010/main" val="210962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sv-SE"/>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C9D9E1-FAF4-4984-AE49-4AE494594CAE}" type="slidenum">
              <a:rPr lang="sv-SE" altLang="sv-SE"/>
              <a:pPr>
                <a:defRPr/>
              </a:pPr>
              <a:t>‹#›</a:t>
            </a:fld>
            <a:endParaRPr lang="sv-SE" altLang="sv-SE"/>
          </a:p>
        </p:txBody>
      </p:sp>
    </p:spTree>
    <p:extLst>
      <p:ext uri="{BB962C8B-B14F-4D97-AF65-F5344CB8AC3E}">
        <p14:creationId xmlns:p14="http://schemas.microsoft.com/office/powerpoint/2010/main" val="192527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endParaRPr lang="sv-SE"/>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5ED99C3-7804-4E10-96E2-1D30B6FADC41}" type="slidenum">
              <a:rPr lang="sv-SE" altLang="sv-SE"/>
              <a:pPr>
                <a:defRPr/>
              </a:pPr>
              <a:t>‹#›</a:t>
            </a:fld>
            <a:endParaRPr lang="sv-SE" altLang="sv-SE"/>
          </a:p>
        </p:txBody>
      </p:sp>
    </p:spTree>
    <p:extLst>
      <p:ext uri="{BB962C8B-B14F-4D97-AF65-F5344CB8AC3E}">
        <p14:creationId xmlns:p14="http://schemas.microsoft.com/office/powerpoint/2010/main" val="372937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59862"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sv-SE"/>
              <a:t>Klicka för att redigera rubriktextens format</a:t>
            </a:r>
          </a:p>
        </p:txBody>
      </p:sp>
      <p:sp>
        <p:nvSpPr>
          <p:cNvPr id="1027" name="Rectangle 2"/>
          <p:cNvSpPr>
            <a:spLocks noGrp="1" noChangeArrowheads="1"/>
          </p:cNvSpPr>
          <p:nvPr>
            <p:ph type="body" idx="1"/>
          </p:nvPr>
        </p:nvSpPr>
        <p:spPr bwMode="auto">
          <a:xfrm>
            <a:off x="503238" y="1768475"/>
            <a:ext cx="9059862"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sv-SE"/>
              <a:t>Klicka för att redigera dispositionstextens format</a:t>
            </a:r>
          </a:p>
          <a:p>
            <a:pPr lvl="1"/>
            <a:r>
              <a:rPr lang="en-GB" altLang="sv-SE"/>
              <a:t>Andra dispositionsnivån</a:t>
            </a:r>
          </a:p>
          <a:p>
            <a:pPr lvl="2"/>
            <a:r>
              <a:rPr lang="en-GB" altLang="sv-SE"/>
              <a:t>Tredje dispositionsnivån</a:t>
            </a:r>
          </a:p>
          <a:p>
            <a:pPr lvl="3"/>
            <a:r>
              <a:rPr lang="en-GB" altLang="sv-SE"/>
              <a:t>Fjärde dispositionsnivån</a:t>
            </a:r>
          </a:p>
          <a:p>
            <a:pPr lvl="4"/>
            <a:r>
              <a:rPr lang="en-GB" altLang="sv-SE"/>
              <a:t>Femte dispositionsnivån</a:t>
            </a:r>
          </a:p>
          <a:p>
            <a:pPr lvl="4"/>
            <a:r>
              <a:rPr lang="en-GB" altLang="sv-SE"/>
              <a:t>Sjätte dispositionsnivån</a:t>
            </a:r>
          </a:p>
          <a:p>
            <a:pPr lvl="4"/>
            <a:r>
              <a:rPr lang="en-GB" altLang="sv-SE"/>
              <a:t>Sjunde dispositionsnivån</a:t>
            </a:r>
          </a:p>
          <a:p>
            <a:pPr lvl="4"/>
            <a:r>
              <a:rPr lang="en-GB" altLang="sv-SE"/>
              <a:t>Åttonde dispositionsnivån</a:t>
            </a:r>
          </a:p>
          <a:p>
            <a:pPr lvl="4"/>
            <a:r>
              <a:rPr lang="en-GB" altLang="sv-SE"/>
              <a:t>Nionde dispositionsnivån</a:t>
            </a:r>
          </a:p>
        </p:txBody>
      </p:sp>
      <p:sp>
        <p:nvSpPr>
          <p:cNvPr id="1028" name="Text Box 3"/>
          <p:cNvSpPr txBox="1">
            <a:spLocks noChangeArrowheads="1"/>
          </p:cNvSpPr>
          <p:nvPr/>
        </p:nvSpPr>
        <p:spPr bwMode="auto">
          <a:xfrm>
            <a:off x="503238" y="6886575"/>
            <a:ext cx="2341562"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029" name="Text Box 4"/>
          <p:cNvSpPr txBox="1">
            <a:spLocks noChangeArrowheads="1"/>
          </p:cNvSpPr>
          <p:nvPr/>
        </p:nvSpPr>
        <p:spPr bwMode="auto">
          <a:xfrm>
            <a:off x="3448050" y="6886575"/>
            <a:ext cx="3189288"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2" name="Rectangle 5"/>
          <p:cNvSpPr>
            <a:spLocks noGrp="1" noChangeArrowheads="1"/>
          </p:cNvSpPr>
          <p:nvPr>
            <p:ph type="sldNum"/>
          </p:nvPr>
        </p:nvSpPr>
        <p:spPr bwMode="auto">
          <a:xfrm>
            <a:off x="7227888" y="6886575"/>
            <a:ext cx="2336800"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06EF1AF1-445E-4B78-9AAB-BD96B771D5E3}"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8"/>
            <a:ext cx="8208963" cy="1122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sv-SE"/>
              <a:t>Klicka för att redigera rubriktextens format</a:t>
            </a:r>
          </a:p>
        </p:txBody>
      </p:sp>
      <p:sp>
        <p:nvSpPr>
          <p:cNvPr id="2051" name="Rectangle 2"/>
          <p:cNvSpPr>
            <a:spLocks noGrp="1" noChangeArrowheads="1"/>
          </p:cNvSpPr>
          <p:nvPr>
            <p:ph type="body" idx="1"/>
          </p:nvPr>
        </p:nvSpPr>
        <p:spPr bwMode="auto">
          <a:xfrm>
            <a:off x="457200" y="1600200"/>
            <a:ext cx="8208963" cy="450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sv-SE"/>
              <a:t>Klicka för att redigera dispositionstextens format</a:t>
            </a:r>
          </a:p>
          <a:p>
            <a:pPr lvl="1"/>
            <a:r>
              <a:rPr lang="en-GB" altLang="sv-SE"/>
              <a:t>Andra dispositionsnivån</a:t>
            </a:r>
          </a:p>
          <a:p>
            <a:pPr lvl="2"/>
            <a:r>
              <a:rPr lang="en-GB" altLang="sv-SE"/>
              <a:t>Tredje dispositionsnivån</a:t>
            </a:r>
          </a:p>
          <a:p>
            <a:pPr lvl="3"/>
            <a:r>
              <a:rPr lang="en-GB" altLang="sv-SE"/>
              <a:t>Fjärde dispositionsnivån</a:t>
            </a:r>
          </a:p>
          <a:p>
            <a:pPr lvl="4"/>
            <a:r>
              <a:rPr lang="en-GB" altLang="sv-SE"/>
              <a:t>Femte dispositionsnivån</a:t>
            </a:r>
          </a:p>
          <a:p>
            <a:pPr lvl="4"/>
            <a:r>
              <a:rPr lang="en-GB" altLang="sv-SE"/>
              <a:t>Sjätte dispositionsnivån</a:t>
            </a:r>
          </a:p>
          <a:p>
            <a:pPr lvl="4"/>
            <a:r>
              <a:rPr lang="en-GB" altLang="sv-SE"/>
              <a:t>Sjunde dispositionsnivån</a:t>
            </a:r>
          </a:p>
          <a:p>
            <a:pPr lvl="4"/>
            <a:r>
              <a:rPr lang="en-GB" altLang="sv-SE"/>
              <a:t>Åttonde dispositionsnivån</a:t>
            </a:r>
          </a:p>
          <a:p>
            <a:pPr lvl="4"/>
            <a:r>
              <a:rPr lang="en-GB" altLang="sv-SE"/>
              <a:t>Nionde dispositionsnivån</a:t>
            </a:r>
          </a:p>
        </p:txBody>
      </p:sp>
      <p:sp>
        <p:nvSpPr>
          <p:cNvPr id="2" name="Rectangle 3"/>
          <p:cNvSpPr>
            <a:spLocks noGrp="1" noChangeArrowheads="1"/>
          </p:cNvSpPr>
          <p:nvPr>
            <p:ph type="dt"/>
          </p:nvPr>
        </p:nvSpPr>
        <p:spPr bwMode="auto">
          <a:xfrm>
            <a:off x="457200" y="6356350"/>
            <a:ext cx="21129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Tx/>
              <a:buSzPct val="100000"/>
              <a:buFontTx/>
              <a:buNone/>
              <a:tabLst>
                <a:tab pos="723900" algn="l"/>
                <a:tab pos="1447800" algn="l"/>
              </a:tabLst>
              <a:defRPr sz="2400">
                <a:solidFill>
                  <a:srgbClr val="000000"/>
                </a:solidFill>
                <a:latin typeface="+mn-lt"/>
              </a:defRPr>
            </a:lvl1pPr>
          </a:lstStyle>
          <a:p>
            <a:pPr>
              <a:defRPr/>
            </a:pPr>
            <a:r>
              <a:rPr lang="sv-SE" altLang="sv-SE"/>
              <a:t>2011-10-31</a:t>
            </a:r>
          </a:p>
        </p:txBody>
      </p:sp>
      <p:sp>
        <p:nvSpPr>
          <p:cNvPr id="2053"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3" name="Rectangle 5"/>
          <p:cNvSpPr>
            <a:spLocks noGrp="1" noChangeArrowheads="1"/>
          </p:cNvSpPr>
          <p:nvPr>
            <p:ph type="sldNum"/>
          </p:nvPr>
        </p:nvSpPr>
        <p:spPr bwMode="auto">
          <a:xfrm>
            <a:off x="6553200" y="6356350"/>
            <a:ext cx="2112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Tx/>
              <a:buSzPct val="100000"/>
              <a:buFontTx/>
              <a:buNone/>
              <a:tabLst>
                <a:tab pos="723900" algn="l"/>
                <a:tab pos="1447800" algn="l"/>
              </a:tabLst>
              <a:defRPr sz="2400">
                <a:solidFill>
                  <a:srgbClr val="000000"/>
                </a:solidFill>
                <a:latin typeface="+mn-lt"/>
              </a:defRPr>
            </a:lvl1pPr>
          </a:lstStyle>
          <a:p>
            <a:pPr>
              <a:defRPr/>
            </a:pPr>
            <a:fld id="{A31D8F1C-3EFA-4517-8718-88635C71F610}" type="slidenum">
              <a:rPr lang="sv-SE" altLang="sv-SE"/>
              <a:pPr>
                <a:defRPr/>
              </a:pPr>
              <a:t>‹#›</a:t>
            </a:fld>
            <a:endParaRPr lang="sv-SE" altLang="sv-SE"/>
          </a:p>
        </p:txBody>
      </p:sp>
      <p:sp>
        <p:nvSpPr>
          <p:cNvPr id="2055" name="Text Box 6"/>
          <p:cNvSpPr txBox="1">
            <a:spLocks noChangeArrowheads="1"/>
          </p:cNvSpPr>
          <p:nvPr/>
        </p:nvSpPr>
        <p:spPr bwMode="auto">
          <a:xfrm>
            <a:off x="3127375" y="6246813"/>
            <a:ext cx="289242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p:txStyles>
    <p:title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dt"/>
          </p:nvPr>
        </p:nvSpPr>
        <p:spPr bwMode="auto">
          <a:xfrm>
            <a:off x="457200" y="6356350"/>
            <a:ext cx="212248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Tx/>
              <a:buSzPct val="100000"/>
              <a:buFontTx/>
              <a:buNone/>
              <a:tabLst>
                <a:tab pos="723900" algn="l"/>
                <a:tab pos="1447800" algn="l"/>
              </a:tabLst>
              <a:defRPr sz="2400">
                <a:solidFill>
                  <a:srgbClr val="000000"/>
                </a:solidFill>
                <a:latin typeface="+mn-lt"/>
              </a:defRPr>
            </a:lvl1pPr>
          </a:lstStyle>
          <a:p>
            <a:pPr>
              <a:defRPr/>
            </a:pPr>
            <a:r>
              <a:rPr lang="sv-SE" altLang="sv-SE"/>
              <a:t>2011-10-31</a:t>
            </a:r>
          </a:p>
        </p:txBody>
      </p:sp>
      <p:sp>
        <p:nvSpPr>
          <p:cNvPr id="3075" name="Text Box 2"/>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2" name="Rectangle 3"/>
          <p:cNvSpPr>
            <a:spLocks noGrp="1" noChangeArrowheads="1"/>
          </p:cNvSpPr>
          <p:nvPr>
            <p:ph type="sldNum"/>
          </p:nvPr>
        </p:nvSpPr>
        <p:spPr bwMode="auto">
          <a:xfrm>
            <a:off x="6553200" y="6356350"/>
            <a:ext cx="21224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eaLnBrk="1" hangingPunct="1">
              <a:lnSpc>
                <a:spcPct val="100000"/>
              </a:lnSpc>
              <a:buClrTx/>
              <a:buSzPct val="100000"/>
              <a:buFontTx/>
              <a:buNone/>
              <a:tabLst>
                <a:tab pos="723900" algn="l"/>
                <a:tab pos="1447800" algn="l"/>
              </a:tabLst>
              <a:defRPr sz="2400">
                <a:solidFill>
                  <a:srgbClr val="000000"/>
                </a:solidFill>
                <a:latin typeface="+mn-lt"/>
              </a:defRPr>
            </a:lvl1pPr>
          </a:lstStyle>
          <a:p>
            <a:pPr>
              <a:defRPr/>
            </a:pPr>
            <a:fld id="{9A97947A-CB65-4F22-A4DE-F2B86058B2C6}" type="slidenum">
              <a:rPr lang="sv-SE" altLang="sv-SE"/>
              <a:pPr>
                <a:defRPr/>
              </a:pPr>
              <a:t>‹#›</a:t>
            </a:fld>
            <a:endParaRPr lang="sv-SE" altLang="sv-SE"/>
          </a:p>
        </p:txBody>
      </p:sp>
      <p:sp>
        <p:nvSpPr>
          <p:cNvPr id="3077" name="Rectangle 4"/>
          <p:cNvSpPr>
            <a:spLocks noGrp="1" noChangeArrowheads="1"/>
          </p:cNvSpPr>
          <p:nvPr>
            <p:ph type="title"/>
          </p:nvPr>
        </p:nvSpPr>
        <p:spPr bwMode="auto">
          <a:xfrm>
            <a:off x="457200" y="273050"/>
            <a:ext cx="8218488"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sv-SE"/>
              <a:t>Klicka för att redigera rubriktextens format</a:t>
            </a:r>
          </a:p>
        </p:txBody>
      </p:sp>
      <p:sp>
        <p:nvSpPr>
          <p:cNvPr id="3078" name="Rectangle 5"/>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sv-SE"/>
              <a:t>Klicka för att redigera dispositionstextens format</a:t>
            </a:r>
          </a:p>
          <a:p>
            <a:pPr lvl="1"/>
            <a:r>
              <a:rPr lang="en-GB" altLang="sv-SE"/>
              <a:t>Andra dispositionsnivån</a:t>
            </a:r>
          </a:p>
          <a:p>
            <a:pPr lvl="2"/>
            <a:r>
              <a:rPr lang="en-GB" altLang="sv-SE"/>
              <a:t>Tredje dispositionsnivån</a:t>
            </a:r>
          </a:p>
          <a:p>
            <a:pPr lvl="3"/>
            <a:r>
              <a:rPr lang="en-GB" altLang="sv-SE"/>
              <a:t>Fjärde dispositionsnivån</a:t>
            </a:r>
          </a:p>
          <a:p>
            <a:pPr lvl="4"/>
            <a:r>
              <a:rPr lang="en-GB" altLang="sv-SE"/>
              <a:t>Femte dispositionsnivån</a:t>
            </a:r>
          </a:p>
          <a:p>
            <a:pPr lvl="4"/>
            <a:r>
              <a:rPr lang="en-GB" altLang="sv-SE"/>
              <a:t>Sjätte dispositionsnivån</a:t>
            </a:r>
          </a:p>
          <a:p>
            <a:pPr lvl="4"/>
            <a:r>
              <a:rPr lang="en-GB" altLang="sv-SE"/>
              <a:t>Sjunde dispositionsnivån</a:t>
            </a:r>
          </a:p>
          <a:p>
            <a:pPr lvl="4"/>
            <a:r>
              <a:rPr lang="en-GB" altLang="sv-SE"/>
              <a:t>Åttonde dispositionsnivån</a:t>
            </a:r>
          </a:p>
          <a:p>
            <a:pPr lvl="4"/>
            <a:r>
              <a:rPr lang="en-GB" altLang="sv-SE"/>
              <a:t>Nionde dispositionsnivån</a:t>
            </a:r>
          </a:p>
        </p:txBody>
      </p:sp>
      <p:sp>
        <p:nvSpPr>
          <p:cNvPr id="3079" name="Text Box 6"/>
          <p:cNvSpPr txBox="1">
            <a:spLocks noChangeArrowheads="1"/>
          </p:cNvSpPr>
          <p:nvPr/>
        </p:nvSpPr>
        <p:spPr bwMode="auto">
          <a:xfrm>
            <a:off x="3127375" y="6246813"/>
            <a:ext cx="2894013"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B1FC20-AA2A-45F3-8CE1-E8D70602E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319"/>
            <a:ext cx="10153650" cy="758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ktangel 2">
            <a:extLst>
              <a:ext uri="{FF2B5EF4-FFF2-40B4-BE49-F238E27FC236}">
                <a16:creationId xmlns:a16="http://schemas.microsoft.com/office/drawing/2014/main" xmlns="" id="{AD771F60-2114-4E8B-B115-F81281FAF2BE}"/>
              </a:ext>
            </a:extLst>
          </p:cNvPr>
          <p:cNvSpPr/>
          <p:nvPr/>
        </p:nvSpPr>
        <p:spPr>
          <a:xfrm>
            <a:off x="575816" y="467469"/>
            <a:ext cx="5038725" cy="1569660"/>
          </a:xfrm>
          <a:prstGeom prst="rect">
            <a:avLst/>
          </a:prstGeom>
        </p:spPr>
        <p:txBody>
          <a:bodyPr>
            <a:spAutoFit/>
          </a:bodyPr>
          <a:lstStyle/>
          <a:p>
            <a:r>
              <a:rPr lang="sv-SE" altLang="sv-SE" sz="2400" b="1" dirty="0">
                <a:solidFill>
                  <a:srgbClr val="0000FF"/>
                </a:solidFill>
                <a:latin typeface="Calibri" panose="020F0502020204030204" pitchFamily="34" charset="0"/>
              </a:rPr>
              <a:t>SKÄRGÅRDSKUNSKAP</a:t>
            </a:r>
          </a:p>
          <a:p>
            <a:r>
              <a:rPr lang="sv-SE" altLang="sv-SE" sz="2400" dirty="0">
                <a:solidFill>
                  <a:srgbClr val="0000FF"/>
                </a:solidFill>
                <a:latin typeface="Calibri" panose="020F0502020204030204" pitchFamily="34" charset="0"/>
              </a:rPr>
              <a:t>En presentation av SIKO, Skärgårdens Intresseföreningars </a:t>
            </a:r>
            <a:r>
              <a:rPr lang="sv-SE" altLang="sv-SE" sz="2400" dirty="0" err="1">
                <a:solidFill>
                  <a:srgbClr val="0000FF"/>
                </a:solidFill>
                <a:latin typeface="Calibri" panose="020F0502020204030204" pitchFamily="34" charset="0"/>
              </a:rPr>
              <a:t>KontaktOrganisation</a:t>
            </a:r>
            <a:endParaRPr lang="sv-SE" altLang="sv-SE" sz="2400" dirty="0">
              <a:solidFill>
                <a:srgbClr val="0000FF"/>
              </a:solidFill>
              <a:latin typeface="Calibri" panose="020F0502020204030204" pitchFamily="34" charset="0"/>
            </a:endParaRPr>
          </a:p>
        </p:txBody>
      </p:sp>
      <p:pic>
        <p:nvPicPr>
          <p:cNvPr id="4" name="Picture 4">
            <a:extLst>
              <a:ext uri="{FF2B5EF4-FFF2-40B4-BE49-F238E27FC236}">
                <a16:creationId xmlns:a16="http://schemas.microsoft.com/office/drawing/2014/main" xmlns="" id="{591C4565-B946-419E-BCD2-B85B7C661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709" y="357981"/>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ruta 4">
            <a:extLst>
              <a:ext uri="{FF2B5EF4-FFF2-40B4-BE49-F238E27FC236}">
                <a16:creationId xmlns:a16="http://schemas.microsoft.com/office/drawing/2014/main" xmlns="" id="{B223CBFB-A345-495F-B53C-CE52CFBBA96F}"/>
              </a:ext>
            </a:extLst>
          </p:cNvPr>
          <p:cNvSpPr txBox="1"/>
          <p:nvPr/>
        </p:nvSpPr>
        <p:spPr>
          <a:xfrm>
            <a:off x="215776" y="7164213"/>
            <a:ext cx="1296144" cy="369332"/>
          </a:xfrm>
          <a:prstGeom prst="rect">
            <a:avLst/>
          </a:prstGeom>
          <a:noFill/>
        </p:spPr>
        <p:txBody>
          <a:bodyPr wrap="square" rtlCol="0">
            <a:spAutoFit/>
          </a:bodyPr>
          <a:lstStyle/>
          <a:p>
            <a:r>
              <a:rPr lang="sv-SE" dirty="0">
                <a:solidFill>
                  <a:schemeClr val="bg2">
                    <a:lumMod val="50000"/>
                  </a:schemeClr>
                </a:solidFill>
              </a:rPr>
              <a:t>20171026</a:t>
            </a:r>
          </a:p>
        </p:txBody>
      </p:sp>
    </p:spTree>
    <p:extLst>
      <p:ext uri="{BB962C8B-B14F-4D97-AF65-F5344CB8AC3E}">
        <p14:creationId xmlns:p14="http://schemas.microsoft.com/office/powerpoint/2010/main" val="3526770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15EEEFA2-EC56-4900-8160-9B2A49F182E0}"/>
              </a:ext>
            </a:extLst>
          </p:cNvPr>
          <p:cNvSpPr/>
          <p:nvPr/>
        </p:nvSpPr>
        <p:spPr>
          <a:xfrm>
            <a:off x="647824" y="2339677"/>
            <a:ext cx="8424936" cy="4247317"/>
          </a:xfrm>
          <a:prstGeom prst="rect">
            <a:avLst/>
          </a:prstGeom>
        </p:spPr>
        <p:txBody>
          <a:bodyPr wrap="square">
            <a:spAutoFit/>
          </a:bodyPr>
          <a:lstStyle/>
          <a:p>
            <a:r>
              <a:rPr lang="sv-SE" altLang="sv-SE" b="1" dirty="0">
                <a:solidFill>
                  <a:schemeClr val="tx1"/>
                </a:solidFill>
              </a:rPr>
              <a:t>Urbanisering</a:t>
            </a:r>
            <a:r>
              <a:rPr lang="sv-SE" altLang="sv-SE" dirty="0">
                <a:solidFill>
                  <a:schemeClr val="tx1"/>
                </a:solidFill>
              </a:rPr>
              <a:t> - behovet av </a:t>
            </a:r>
            <a:r>
              <a:rPr lang="sv-SE" altLang="sv-SE" b="1" dirty="0">
                <a:solidFill>
                  <a:schemeClr val="tx1"/>
                </a:solidFill>
              </a:rPr>
              <a:t>rekreation </a:t>
            </a:r>
            <a:r>
              <a:rPr lang="sv-SE" altLang="sv-SE" dirty="0">
                <a:solidFill>
                  <a:schemeClr val="tx1"/>
                </a:solidFill>
              </a:rPr>
              <a:t>ökar</a:t>
            </a:r>
          </a:p>
          <a:p>
            <a:r>
              <a:rPr lang="sv-SE" altLang="sv-SE" dirty="0">
                <a:solidFill>
                  <a:schemeClr val="tx1"/>
                </a:solidFill>
              </a:rPr>
              <a:t>Urbanisering innebär även krav på urban service (möjlighet att köpa tjänster mm)</a:t>
            </a:r>
          </a:p>
          <a:p>
            <a:r>
              <a:rPr lang="sv-SE" altLang="sv-SE" dirty="0">
                <a:solidFill>
                  <a:schemeClr val="tx1"/>
                </a:solidFill>
              </a:rPr>
              <a:t>Lokalt producerad service förutsätter fast boende befolkning</a:t>
            </a:r>
          </a:p>
          <a:p>
            <a:r>
              <a:rPr lang="sv-SE" altLang="sv-SE" dirty="0">
                <a:solidFill>
                  <a:schemeClr val="tx1"/>
                </a:solidFill>
              </a:rPr>
              <a:t>Fast boende befolkning förutsätter skolor, infrastruktur med service och kommunikationer och ett acceptabelt regelverk</a:t>
            </a:r>
          </a:p>
          <a:p>
            <a:endParaRPr lang="sv-SE" altLang="sv-SE" dirty="0">
              <a:solidFill>
                <a:schemeClr val="tx1"/>
              </a:solidFill>
            </a:endParaRPr>
          </a:p>
          <a:p>
            <a:endParaRPr lang="sv-SE" altLang="sv-SE" dirty="0">
              <a:solidFill>
                <a:schemeClr val="tx1"/>
              </a:solidFill>
            </a:endParaRPr>
          </a:p>
          <a:p>
            <a:r>
              <a:rPr lang="sv-SE" altLang="sv-SE" dirty="0">
                <a:solidFill>
                  <a:schemeClr val="tx1"/>
                </a:solidFill>
              </a:rPr>
              <a:t>Stor </a:t>
            </a:r>
            <a:r>
              <a:rPr lang="sv-SE" altLang="sv-SE" b="1" dirty="0">
                <a:solidFill>
                  <a:schemeClr val="tx1"/>
                </a:solidFill>
              </a:rPr>
              <a:t>spännvidd i turismnäringen </a:t>
            </a:r>
            <a:r>
              <a:rPr lang="sv-SE" altLang="sv-SE" dirty="0">
                <a:solidFill>
                  <a:schemeClr val="tx1"/>
                </a:solidFill>
              </a:rPr>
              <a:t>och även i de olika öarnas förutsättningar att utveckla sin egen besöksnäring.</a:t>
            </a:r>
          </a:p>
          <a:p>
            <a:endParaRPr lang="sv-SE" altLang="sv-SE" dirty="0">
              <a:solidFill>
                <a:schemeClr val="tx1"/>
              </a:solidFill>
            </a:endParaRPr>
          </a:p>
          <a:p>
            <a:endParaRPr lang="sv-SE" altLang="sv-SE" dirty="0">
              <a:solidFill>
                <a:schemeClr val="tx1"/>
              </a:solidFill>
            </a:endParaRPr>
          </a:p>
          <a:p>
            <a:r>
              <a:rPr lang="sv-SE" altLang="sv-SE" dirty="0">
                <a:solidFill>
                  <a:schemeClr val="tx1"/>
                </a:solidFill>
              </a:rPr>
              <a:t>SIKO har tillsammans med Hembygdsförbundet tagit fram en inventering över </a:t>
            </a:r>
            <a:r>
              <a:rPr lang="sv-SE" altLang="sv-SE" b="1" dirty="0">
                <a:solidFill>
                  <a:schemeClr val="tx1"/>
                </a:solidFill>
              </a:rPr>
              <a:t>skärgårdens samtliga museer</a:t>
            </a:r>
            <a:r>
              <a:rPr lang="sv-SE" altLang="sv-SE" dirty="0">
                <a:solidFill>
                  <a:schemeClr val="tx1"/>
                </a:solidFill>
              </a:rPr>
              <a:t>. Avsikten är att arbetet ska resultera i en broschyr, som i sin tur kan inspirera till ökade besök i skärgården. Projektet har haft stöd av skärgårdslandstingsrådet Gustav Hemming.</a:t>
            </a:r>
          </a:p>
        </p:txBody>
      </p:sp>
      <p:sp>
        <p:nvSpPr>
          <p:cNvPr id="4" name="Rektangel 3">
            <a:extLst>
              <a:ext uri="{FF2B5EF4-FFF2-40B4-BE49-F238E27FC236}">
                <a16:creationId xmlns:a16="http://schemas.microsoft.com/office/drawing/2014/main" xmlns="" id="{B47935A6-1A77-4656-8FCB-1C68C44A78C2}"/>
              </a:ext>
            </a:extLst>
          </p:cNvPr>
          <p:cNvSpPr/>
          <p:nvPr/>
        </p:nvSpPr>
        <p:spPr>
          <a:xfrm>
            <a:off x="29321" y="827509"/>
            <a:ext cx="8496944" cy="779316"/>
          </a:xfrm>
          <a:prstGeom prst="rect">
            <a:avLst/>
          </a:prstGeom>
        </p:spPr>
        <p:txBody>
          <a:bodyPr wrap="square">
            <a:spAutoFit/>
          </a:bodyPr>
          <a:lstStyle/>
          <a:p>
            <a:pPr algn="ctr" eaLnBrk="1">
              <a:lnSpc>
                <a:spcPct val="93000"/>
              </a:lnSpc>
            </a:pPr>
            <a:r>
              <a:rPr lang="sv-SE" altLang="sv-SE" sz="2400" b="1" dirty="0">
                <a:solidFill>
                  <a:srgbClr val="0000FF"/>
                </a:solidFill>
              </a:rPr>
              <a:t>Besöksnäringen – </a:t>
            </a:r>
            <a:r>
              <a:rPr lang="sv-SE" altLang="sv-SE" sz="2400" i="1" dirty="0">
                <a:solidFill>
                  <a:srgbClr val="0000FF"/>
                </a:solidFill>
              </a:rPr>
              <a:t>hamnar sysselsättningstillfällen och pengar hos skärgårdsborna?</a:t>
            </a:r>
          </a:p>
        </p:txBody>
      </p:sp>
      <p:pic>
        <p:nvPicPr>
          <p:cNvPr id="5" name="Picture 1">
            <a:extLst>
              <a:ext uri="{FF2B5EF4-FFF2-40B4-BE49-F238E27FC236}">
                <a16:creationId xmlns:a16="http://schemas.microsoft.com/office/drawing/2014/main" xmlns="" id="{FC7DE833-45E4-4F78-BE8E-FA5255528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6025" y="331788"/>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227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Bildobjekt 1">
            <a:extLst>
              <a:ext uri="{FF2B5EF4-FFF2-40B4-BE49-F238E27FC236}">
                <a16:creationId xmlns:a16="http://schemas.microsoft.com/office/drawing/2014/main" xmlns="" id="{7DAB4FFD-7581-4680-B327-01BCAF56B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238"/>
            <a:ext cx="10080625"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ruta 2">
            <a:extLst>
              <a:ext uri="{FF2B5EF4-FFF2-40B4-BE49-F238E27FC236}">
                <a16:creationId xmlns:a16="http://schemas.microsoft.com/office/drawing/2014/main" xmlns="" id="{9C1D0B97-67C6-4CA5-900F-177F334294E8}"/>
              </a:ext>
            </a:extLst>
          </p:cNvPr>
          <p:cNvSpPr txBox="1">
            <a:spLocks noChangeArrowheads="1"/>
          </p:cNvSpPr>
          <p:nvPr/>
        </p:nvSpPr>
        <p:spPr bwMode="auto">
          <a:xfrm>
            <a:off x="1583928" y="173713"/>
            <a:ext cx="4523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b="1" dirty="0">
                <a:solidFill>
                  <a:schemeClr val="tx1"/>
                </a:solidFill>
              </a:rPr>
              <a:t>Bra info på Waxholmsbolagets hemsida</a:t>
            </a:r>
          </a:p>
        </p:txBody>
      </p:sp>
      <p:pic>
        <p:nvPicPr>
          <p:cNvPr id="4" name="Picture 4">
            <a:extLst>
              <a:ext uri="{FF2B5EF4-FFF2-40B4-BE49-F238E27FC236}">
                <a16:creationId xmlns:a16="http://schemas.microsoft.com/office/drawing/2014/main" xmlns="" id="{360819A1-3A4E-4440-8D1A-CBAAC7F68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784" y="86519"/>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3926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10155238" cy="7627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
          <p:cNvSpPr txBox="1">
            <a:spLocks noChangeArrowheads="1"/>
          </p:cNvSpPr>
          <p:nvPr/>
        </p:nvSpPr>
        <p:spPr bwMode="auto">
          <a:xfrm>
            <a:off x="3098006" y="4557713"/>
            <a:ext cx="6840537"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b="1" dirty="0">
                <a:solidFill>
                  <a:srgbClr val="0000FF"/>
                </a:solidFill>
                <a:latin typeface="Calibri" panose="020F0502020204030204" pitchFamily="34" charset="0"/>
              </a:rPr>
              <a:t>:</a:t>
            </a:r>
          </a:p>
        </p:txBody>
      </p:sp>
      <p:pic>
        <p:nvPicPr>
          <p:cNvPr id="6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p:cNvSpPr>
            <a:spLocks noChangeArrowheads="1"/>
          </p:cNvSpPr>
          <p:nvPr/>
        </p:nvSpPr>
        <p:spPr bwMode="auto">
          <a:xfrm>
            <a:off x="733425" y="1245028"/>
            <a:ext cx="3298825"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42900">
              <a:lnSpc>
                <a:spcPct val="93000"/>
              </a:lnSpc>
              <a:spcAft>
                <a:spcPts val="1425"/>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00000"/>
              </a:lnSpc>
              <a:spcAft>
                <a:spcPct val="0"/>
              </a:spcAft>
              <a:buFont typeface="Wingdings" panose="05000000000000000000" pitchFamily="2" charset="2"/>
              <a:buChar char="Ø"/>
            </a:pPr>
            <a:r>
              <a:rPr lang="sv-SE" altLang="sv-SE" sz="2400" b="1" dirty="0">
                <a:solidFill>
                  <a:srgbClr val="0000FF"/>
                </a:solidFill>
                <a:latin typeface="Calibri" panose="020F0502020204030204" pitchFamily="34" charset="0"/>
              </a:rPr>
              <a:t>Blåljusfrågor</a:t>
            </a:r>
          </a:p>
          <a:p>
            <a:pPr eaLnBrk="1">
              <a:lnSpc>
                <a:spcPct val="100000"/>
              </a:lnSpc>
              <a:spcAft>
                <a:spcPct val="0"/>
              </a:spcAft>
              <a:buFont typeface="Wingdings" panose="05000000000000000000" pitchFamily="2" charset="2"/>
              <a:buChar char="Ø"/>
            </a:pPr>
            <a:r>
              <a:rPr lang="sv-SE" altLang="sv-SE" sz="2400" b="1" dirty="0">
                <a:solidFill>
                  <a:srgbClr val="0000FF"/>
                </a:solidFill>
                <a:latin typeface="Calibri" panose="020F0502020204030204" pitchFamily="34" charset="0"/>
              </a:rPr>
              <a:t>Strandskydd</a:t>
            </a:r>
          </a:p>
          <a:p>
            <a:pPr eaLnBrk="1">
              <a:lnSpc>
                <a:spcPct val="100000"/>
              </a:lnSpc>
              <a:spcAft>
                <a:spcPct val="0"/>
              </a:spcAft>
              <a:buFont typeface="Wingdings" panose="05000000000000000000" pitchFamily="2" charset="2"/>
              <a:buChar char="Ø"/>
            </a:pPr>
            <a:r>
              <a:rPr lang="sv-SE" altLang="sv-SE" sz="2400" b="1" dirty="0">
                <a:solidFill>
                  <a:srgbClr val="0000FF"/>
                </a:solidFill>
                <a:latin typeface="Calibri" panose="020F0502020204030204" pitchFamily="34" charset="0"/>
              </a:rPr>
              <a:t>Skärgårdsbönder</a:t>
            </a:r>
          </a:p>
          <a:p>
            <a:pPr eaLnBrk="1">
              <a:lnSpc>
                <a:spcPct val="100000"/>
              </a:lnSpc>
              <a:spcAft>
                <a:spcPct val="0"/>
              </a:spcAft>
              <a:buFont typeface="Wingdings" panose="05000000000000000000" pitchFamily="2" charset="2"/>
              <a:buChar char="Ø"/>
            </a:pPr>
            <a:r>
              <a:rPr lang="sv-SE" altLang="sv-SE" sz="2400" b="1" dirty="0">
                <a:solidFill>
                  <a:srgbClr val="0000FF"/>
                </a:solidFill>
                <a:latin typeface="Calibri" panose="020F0502020204030204" pitchFamily="34" charset="0"/>
              </a:rPr>
              <a:t>Miljö-, energi- och VA</a:t>
            </a:r>
          </a:p>
        </p:txBody>
      </p:sp>
      <p:sp>
        <p:nvSpPr>
          <p:cNvPr id="3" name="TextBox 2"/>
          <p:cNvSpPr txBox="1">
            <a:spLocks noChangeArrowheads="1"/>
          </p:cNvSpPr>
          <p:nvPr/>
        </p:nvSpPr>
        <p:spPr bwMode="auto">
          <a:xfrm>
            <a:off x="4141788" y="1261765"/>
            <a:ext cx="33432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Font typeface="Wingdings" panose="05000000000000000000" pitchFamily="2" charset="2"/>
              <a:buChar char="Ø"/>
            </a:pPr>
            <a:r>
              <a:rPr lang="sv-SE" altLang="sv-SE" sz="2400" b="1" dirty="0">
                <a:solidFill>
                  <a:srgbClr val="0000FF"/>
                </a:solidFill>
                <a:latin typeface="Calibri" panose="020F0502020204030204" pitchFamily="34" charset="0"/>
              </a:rPr>
              <a:t>  Post, gods- och frakt </a:t>
            </a:r>
          </a:p>
        </p:txBody>
      </p:sp>
      <p:sp>
        <p:nvSpPr>
          <p:cNvPr id="9" name="TextBox 8"/>
          <p:cNvSpPr txBox="1">
            <a:spLocks noChangeArrowheads="1"/>
          </p:cNvSpPr>
          <p:nvPr/>
        </p:nvSpPr>
        <p:spPr bwMode="auto">
          <a:xfrm>
            <a:off x="4141788" y="1648122"/>
            <a:ext cx="475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buClr>
                <a:srgbClr val="000000"/>
              </a:buClr>
              <a:buSzPct val="100000"/>
              <a:buFont typeface="Wingdings" panose="05000000000000000000" pitchFamily="2" charset="2"/>
              <a:buChar char=""/>
            </a:pPr>
            <a:r>
              <a:rPr lang="sv-SE" altLang="sv-SE" sz="2400" b="1" dirty="0">
                <a:solidFill>
                  <a:srgbClr val="0000FF"/>
                </a:solidFill>
                <a:latin typeface="Calibri" panose="020F0502020204030204" pitchFamily="34" charset="0"/>
              </a:rPr>
              <a:t>   Skärgårdsskolor och skolskjutsar</a:t>
            </a:r>
          </a:p>
        </p:txBody>
      </p:sp>
      <p:sp>
        <p:nvSpPr>
          <p:cNvPr id="11" name="TextBox 10"/>
          <p:cNvSpPr txBox="1">
            <a:spLocks noChangeArrowheads="1"/>
          </p:cNvSpPr>
          <p:nvPr/>
        </p:nvSpPr>
        <p:spPr bwMode="auto">
          <a:xfrm>
            <a:off x="4151443" y="2034777"/>
            <a:ext cx="1616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buClr>
                <a:srgbClr val="000000"/>
              </a:buClr>
              <a:buSzPct val="100000"/>
              <a:buFont typeface="Wingdings" panose="05000000000000000000" pitchFamily="2" charset="2"/>
              <a:buChar char=""/>
            </a:pPr>
            <a:r>
              <a:rPr lang="sv-SE" altLang="sv-SE" sz="2400" b="1" dirty="0">
                <a:solidFill>
                  <a:srgbClr val="0000FF"/>
                </a:solidFill>
                <a:latin typeface="Calibri" panose="020F0502020204030204" pitchFamily="34" charset="0"/>
              </a:rPr>
              <a:t>   Boende</a:t>
            </a:r>
          </a:p>
        </p:txBody>
      </p:sp>
      <p:sp>
        <p:nvSpPr>
          <p:cNvPr id="5" name="textruta 4">
            <a:extLst>
              <a:ext uri="{FF2B5EF4-FFF2-40B4-BE49-F238E27FC236}">
                <a16:creationId xmlns:a16="http://schemas.microsoft.com/office/drawing/2014/main" xmlns="" id="{B9EFB52E-14C6-4E09-BA08-F4F2AC513F83}"/>
              </a:ext>
            </a:extLst>
          </p:cNvPr>
          <p:cNvSpPr txBox="1"/>
          <p:nvPr/>
        </p:nvSpPr>
        <p:spPr>
          <a:xfrm>
            <a:off x="733425" y="500063"/>
            <a:ext cx="6467127" cy="461665"/>
          </a:xfrm>
          <a:prstGeom prst="rect">
            <a:avLst/>
          </a:prstGeom>
          <a:noFill/>
        </p:spPr>
        <p:txBody>
          <a:bodyPr wrap="square" rtlCol="0">
            <a:spAutoFit/>
          </a:bodyPr>
          <a:lstStyle/>
          <a:p>
            <a:r>
              <a:rPr lang="sv-SE" sz="2400" b="1" dirty="0">
                <a:solidFill>
                  <a:schemeClr val="accent2"/>
                </a:solidFill>
              </a:rPr>
              <a:t>Fler av </a:t>
            </a:r>
            <a:r>
              <a:rPr lang="sv-SE" sz="2400" b="1" dirty="0" err="1">
                <a:solidFill>
                  <a:schemeClr val="accent2"/>
                </a:solidFill>
              </a:rPr>
              <a:t>SIKO:s</a:t>
            </a:r>
            <a:r>
              <a:rPr lang="sv-SE" sz="2400" b="1" dirty="0">
                <a:solidFill>
                  <a:schemeClr val="accent2"/>
                </a:solidFill>
              </a:rPr>
              <a:t> prioriterade frågor </a:t>
            </a:r>
          </a:p>
        </p:txBody>
      </p:sp>
      <p:sp>
        <p:nvSpPr>
          <p:cNvPr id="6" name="textruta 5">
            <a:extLst>
              <a:ext uri="{FF2B5EF4-FFF2-40B4-BE49-F238E27FC236}">
                <a16:creationId xmlns:a16="http://schemas.microsoft.com/office/drawing/2014/main" xmlns="" id="{C89A48E5-3197-44B6-9FD0-4E463A49E45A}"/>
              </a:ext>
            </a:extLst>
          </p:cNvPr>
          <p:cNvSpPr txBox="1"/>
          <p:nvPr/>
        </p:nvSpPr>
        <p:spPr>
          <a:xfrm>
            <a:off x="2808064" y="6688164"/>
            <a:ext cx="7561559" cy="707886"/>
          </a:xfrm>
          <a:prstGeom prst="rect">
            <a:avLst/>
          </a:prstGeom>
          <a:noFill/>
        </p:spPr>
        <p:txBody>
          <a:bodyPr wrap="square" rtlCol="0">
            <a:spAutoFit/>
          </a:bodyPr>
          <a:lstStyle/>
          <a:p>
            <a:r>
              <a:rPr lang="sv-SE" altLang="sv-SE" sz="2000" b="1" dirty="0">
                <a:solidFill>
                  <a:srgbClr val="0000FF"/>
                </a:solidFill>
                <a:latin typeface="Calibri" panose="020F0502020204030204" pitchFamily="34" charset="0"/>
              </a:rPr>
              <a:t>SIKO företräder de fastboende </a:t>
            </a:r>
            <a:r>
              <a:rPr lang="sv-SE" altLang="sv-SE" sz="2000" dirty="0">
                <a:solidFill>
                  <a:srgbClr val="0000FF"/>
                </a:solidFill>
                <a:latin typeface="Calibri" panose="020F0502020204030204" pitchFamily="34" charset="0"/>
              </a:rPr>
              <a:t>- en brokig skara av t ex hantverkare </a:t>
            </a:r>
          </a:p>
          <a:p>
            <a:r>
              <a:rPr lang="sv-SE" altLang="sv-SE" sz="2000" dirty="0">
                <a:solidFill>
                  <a:srgbClr val="0000FF"/>
                </a:solidFill>
                <a:latin typeface="Calibri" panose="020F0502020204030204" pitchFamily="34" charset="0"/>
              </a:rPr>
              <a:t>med småbarn, servicepersonal, pendlare och utflyttade pensionärer</a:t>
            </a:r>
            <a:endParaRPr lang="sv-SE" sz="20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215776" y="466725"/>
            <a:ext cx="9563223" cy="51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a:lnSpc>
                <a:spcPct val="93000"/>
              </a:lnSpc>
              <a:spcAft>
                <a:spcPct val="0"/>
              </a:spcAft>
              <a:buClrTx/>
              <a:buFontTx/>
              <a:buNone/>
            </a:pPr>
            <a:r>
              <a:rPr lang="sv-SE" altLang="sv-SE" sz="2400" b="1" dirty="0">
                <a:solidFill>
                  <a:srgbClr val="0000FF"/>
                </a:solidFill>
              </a:rPr>
              <a:t>Utveckling av skärgården finns på </a:t>
            </a:r>
            <a:r>
              <a:rPr lang="sv-SE" altLang="sv-SE" sz="2400" b="1" dirty="0" err="1">
                <a:solidFill>
                  <a:srgbClr val="0000FF"/>
                </a:solidFill>
              </a:rPr>
              <a:t>SIKO:s</a:t>
            </a:r>
            <a:r>
              <a:rPr lang="sv-SE" altLang="sv-SE" sz="2400" b="1" dirty="0">
                <a:solidFill>
                  <a:srgbClr val="0000FF"/>
                </a:solidFill>
              </a:rPr>
              <a:t> agenda i många sammanhang</a:t>
            </a:r>
          </a:p>
          <a:p>
            <a:pPr eaLnBrk="1">
              <a:lnSpc>
                <a:spcPct val="93000"/>
              </a:lnSpc>
              <a:spcAft>
                <a:spcPct val="0"/>
              </a:spcAft>
              <a:buClrTx/>
              <a:buFontTx/>
              <a:buNone/>
            </a:pPr>
            <a:endParaRPr lang="sv-SE" altLang="sv-SE" sz="2400" b="1" dirty="0">
              <a:solidFill>
                <a:srgbClr val="0000FF"/>
              </a:solidFill>
            </a:endParaRPr>
          </a:p>
        </p:txBody>
      </p:sp>
      <p:sp>
        <p:nvSpPr>
          <p:cNvPr id="28675" name="Text Box 2"/>
          <p:cNvSpPr txBox="1">
            <a:spLocks noChangeArrowheads="1"/>
          </p:cNvSpPr>
          <p:nvPr/>
        </p:nvSpPr>
        <p:spPr bwMode="auto">
          <a:xfrm>
            <a:off x="641350" y="1020763"/>
            <a:ext cx="4706938"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38138" indent="-338138">
              <a:lnSpc>
                <a:spcPct val="102000"/>
              </a:lnSpc>
              <a:spcAft>
                <a:spcPts val="1425"/>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93000"/>
              </a:lnSpc>
              <a:spcAft>
                <a:spcPct val="0"/>
              </a:spcAft>
              <a:buFont typeface="Wingdings" panose="05000000000000000000" pitchFamily="2" charset="2"/>
              <a:buChar char=""/>
            </a:pPr>
            <a:r>
              <a:rPr lang="sv-SE" altLang="sv-SE" sz="2400" dirty="0"/>
              <a:t>Skärgårdarnas Riksförbund</a:t>
            </a:r>
          </a:p>
          <a:p>
            <a:pPr eaLnBrk="1">
              <a:lnSpc>
                <a:spcPct val="93000"/>
              </a:lnSpc>
              <a:spcAft>
                <a:spcPct val="0"/>
              </a:spcAft>
              <a:buClrTx/>
              <a:buFontTx/>
              <a:buNone/>
            </a:pPr>
            <a:endParaRPr lang="sv-SE" altLang="sv-SE" sz="2000" dirty="0"/>
          </a:p>
          <a:p>
            <a:pPr eaLnBrk="1">
              <a:lnSpc>
                <a:spcPct val="93000"/>
              </a:lnSpc>
              <a:spcAft>
                <a:spcPct val="0"/>
              </a:spcAft>
              <a:buClrTx/>
              <a:buFontTx/>
              <a:buNone/>
            </a:pPr>
            <a:endParaRPr lang="sv-SE" altLang="sv-SE" sz="2000" dirty="0"/>
          </a:p>
          <a:p>
            <a:pPr eaLnBrk="1">
              <a:lnSpc>
                <a:spcPct val="93000"/>
              </a:lnSpc>
              <a:spcAft>
                <a:spcPct val="0"/>
              </a:spcAft>
              <a:buClrTx/>
              <a:buFontTx/>
              <a:buNone/>
            </a:pPr>
            <a:endParaRPr lang="sv-SE" altLang="sv-SE" sz="2000" dirty="0"/>
          </a:p>
          <a:p>
            <a:pPr eaLnBrk="1">
              <a:lnSpc>
                <a:spcPct val="93000"/>
              </a:lnSpc>
              <a:spcAft>
                <a:spcPct val="0"/>
              </a:spcAft>
              <a:buClrTx/>
              <a:buFontTx/>
              <a:buNone/>
            </a:pPr>
            <a:endParaRPr lang="sv-SE" altLang="sv-SE" sz="2000" dirty="0"/>
          </a:p>
          <a:p>
            <a:pPr eaLnBrk="1">
              <a:lnSpc>
                <a:spcPct val="93000"/>
              </a:lnSpc>
              <a:spcAft>
                <a:spcPct val="0"/>
              </a:spcAft>
              <a:buClrTx/>
              <a:buFontTx/>
              <a:buNone/>
            </a:pPr>
            <a:endParaRPr lang="sv-SE" altLang="sv-SE" sz="1800" dirty="0">
              <a:latin typeface="Arial" panose="020B0604020202020204" pitchFamily="34" charset="0"/>
            </a:endParaRPr>
          </a:p>
          <a:p>
            <a:pPr eaLnBrk="1">
              <a:lnSpc>
                <a:spcPct val="93000"/>
              </a:lnSpc>
              <a:spcAft>
                <a:spcPct val="0"/>
              </a:spcAft>
              <a:buClrTx/>
              <a:buFontTx/>
              <a:buNone/>
            </a:pPr>
            <a:endParaRPr lang="sv-SE" altLang="sv-SE" sz="1800" dirty="0">
              <a:latin typeface="Arial" panose="020B0604020202020204" pitchFamily="34" charset="0"/>
            </a:endParaRPr>
          </a:p>
          <a:p>
            <a:pPr eaLnBrk="1">
              <a:lnSpc>
                <a:spcPct val="93000"/>
              </a:lnSpc>
              <a:spcAft>
                <a:spcPct val="0"/>
              </a:spcAft>
              <a:buClrTx/>
              <a:buFontTx/>
              <a:buNone/>
            </a:pPr>
            <a:endParaRPr lang="sv-SE" altLang="sv-SE" sz="1800" dirty="0">
              <a:latin typeface="Arial" panose="020B0604020202020204" pitchFamily="34" charset="0"/>
            </a:endParaRPr>
          </a:p>
          <a:p>
            <a:pPr eaLnBrk="1">
              <a:lnSpc>
                <a:spcPct val="93000"/>
              </a:lnSpc>
              <a:spcAft>
                <a:spcPct val="0"/>
              </a:spcAft>
              <a:buClrTx/>
              <a:buFontTx/>
              <a:buNone/>
            </a:pPr>
            <a:endParaRPr lang="sv-SE" altLang="sv-SE" sz="1800" dirty="0">
              <a:latin typeface="Arial" panose="020B0604020202020204" pitchFamily="34" charset="0"/>
            </a:endParaRPr>
          </a:p>
        </p:txBody>
      </p:sp>
      <p:sp>
        <p:nvSpPr>
          <p:cNvPr id="28676" name="Text Box 3"/>
          <p:cNvSpPr txBox="1">
            <a:spLocks noChangeArrowheads="1"/>
          </p:cNvSpPr>
          <p:nvPr/>
        </p:nvSpPr>
        <p:spPr bwMode="auto">
          <a:xfrm>
            <a:off x="576263" y="4222676"/>
            <a:ext cx="8712200" cy="849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93000"/>
              </a:lnSpc>
              <a:spcAft>
                <a:spcPct val="0"/>
              </a:spcAft>
              <a:buClrTx/>
              <a:buFontTx/>
              <a:buNone/>
            </a:pPr>
            <a:r>
              <a:rPr lang="sv-SE" altLang="sv-SE" sz="2400" b="1" dirty="0">
                <a:solidFill>
                  <a:srgbClr val="0000FF"/>
                </a:solidFill>
              </a:rPr>
              <a:t>SIKO deltar, tillför kunskap och kontaktnät,</a:t>
            </a:r>
          </a:p>
          <a:p>
            <a:pPr eaLnBrk="1">
              <a:lnSpc>
                <a:spcPct val="93000"/>
              </a:lnSpc>
              <a:spcAft>
                <a:spcPct val="0"/>
              </a:spcAft>
              <a:buClrTx/>
              <a:buFontTx/>
              <a:buNone/>
            </a:pPr>
            <a:r>
              <a:rPr lang="sv-SE" altLang="sv-SE" sz="2400" b="1" dirty="0">
                <a:solidFill>
                  <a:srgbClr val="0000FF"/>
                </a:solidFill>
              </a:rPr>
              <a:t>påverkar – allt ur ett fastboendeperspektiv</a:t>
            </a:r>
            <a:r>
              <a:rPr lang="sv-SE" altLang="sv-SE" sz="2400" dirty="0">
                <a:solidFill>
                  <a:srgbClr val="0000FF"/>
                </a:solidFill>
              </a:rPr>
              <a:t>.</a:t>
            </a:r>
          </a:p>
        </p:txBody>
      </p:sp>
      <p:pic>
        <p:nvPicPr>
          <p:cNvPr id="286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4571925"/>
            <a:ext cx="4162425" cy="2554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50" y="5071988"/>
            <a:ext cx="2951162" cy="2054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363" y="887413"/>
            <a:ext cx="3576637" cy="268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41350" y="1590675"/>
            <a:ext cx="3573463" cy="434975"/>
          </a:xfrm>
          <a:prstGeom prst="rect">
            <a:avLst/>
          </a:prstGeom>
        </p:spPr>
        <p:txBody>
          <a:bodyPr wrap="none">
            <a:spAutoFit/>
          </a:bodyPr>
          <a:lstStyle/>
          <a:p>
            <a:pPr eaLnBrk="1">
              <a:lnSpc>
                <a:spcPct val="93000"/>
              </a:lnSpc>
              <a:buFont typeface="Wingdings" panose="05000000000000000000" pitchFamily="2" charset="2"/>
              <a:buChar char=""/>
              <a:defRPr/>
            </a:pPr>
            <a:r>
              <a:rPr lang="sv-SE" altLang="sv-SE" sz="2400" dirty="0">
                <a:solidFill>
                  <a:schemeClr val="tx1"/>
                </a:solidFill>
                <a:latin typeface="+mn-lt"/>
              </a:rPr>
              <a:t>  Landsbygdsprogrammet</a:t>
            </a:r>
          </a:p>
        </p:txBody>
      </p:sp>
      <p:sp>
        <p:nvSpPr>
          <p:cNvPr id="3" name="Rectangle 2"/>
          <p:cNvSpPr/>
          <p:nvPr/>
        </p:nvSpPr>
        <p:spPr>
          <a:xfrm>
            <a:off x="641350" y="2120900"/>
            <a:ext cx="4182938" cy="435825"/>
          </a:xfrm>
          <a:prstGeom prst="rect">
            <a:avLst/>
          </a:prstGeom>
        </p:spPr>
        <p:txBody>
          <a:bodyPr wrap="square">
            <a:spAutoFit/>
          </a:bodyPr>
          <a:lstStyle/>
          <a:p>
            <a:pPr eaLnBrk="1">
              <a:lnSpc>
                <a:spcPct val="93000"/>
              </a:lnSpc>
              <a:buFont typeface="Wingdings" panose="05000000000000000000" pitchFamily="2" charset="2"/>
              <a:buChar char=""/>
              <a:defRPr/>
            </a:pPr>
            <a:r>
              <a:rPr lang="sv-SE" altLang="sv-SE" sz="2400" dirty="0">
                <a:solidFill>
                  <a:schemeClr val="tx1"/>
                </a:solidFill>
                <a:latin typeface="+mn-lt"/>
              </a:rPr>
              <a:t>  RUFS, Skärgårdsstrategin</a:t>
            </a:r>
          </a:p>
        </p:txBody>
      </p:sp>
      <p:sp>
        <p:nvSpPr>
          <p:cNvPr id="4" name="Rectangle 3"/>
          <p:cNvSpPr/>
          <p:nvPr/>
        </p:nvSpPr>
        <p:spPr>
          <a:xfrm>
            <a:off x="644525" y="2678113"/>
            <a:ext cx="3740150" cy="779462"/>
          </a:xfrm>
          <a:prstGeom prst="rect">
            <a:avLst/>
          </a:prstGeom>
        </p:spPr>
        <p:txBody>
          <a:bodyPr>
            <a:spAutoFit/>
          </a:bodyPr>
          <a:lstStyle/>
          <a:p>
            <a:pPr eaLnBrk="1">
              <a:lnSpc>
                <a:spcPct val="93000"/>
              </a:lnSpc>
              <a:buFont typeface="Wingdings" panose="05000000000000000000" pitchFamily="2" charset="2"/>
              <a:buChar char=""/>
              <a:defRPr/>
            </a:pPr>
            <a:r>
              <a:rPr lang="sv-SE" altLang="sv-SE" sz="2400" dirty="0">
                <a:solidFill>
                  <a:schemeClr val="tx1"/>
                </a:solidFill>
                <a:latin typeface="+mn-lt"/>
              </a:rPr>
              <a:t>  Nordiska Ministerrådets</a:t>
            </a:r>
          </a:p>
          <a:p>
            <a:pPr eaLnBrk="1">
              <a:lnSpc>
                <a:spcPct val="93000"/>
              </a:lnSpc>
              <a:defRPr/>
            </a:pPr>
            <a:r>
              <a:rPr lang="sv-SE" altLang="sv-SE" sz="2400" dirty="0">
                <a:solidFill>
                  <a:schemeClr val="tx1"/>
                </a:solidFill>
                <a:latin typeface="+mn-lt"/>
              </a:rPr>
              <a:t>      Skärgårdssamarbete</a:t>
            </a:r>
          </a:p>
        </p:txBody>
      </p:sp>
      <p:sp>
        <p:nvSpPr>
          <p:cNvPr id="5" name="Rectangle 4"/>
          <p:cNvSpPr/>
          <p:nvPr/>
        </p:nvSpPr>
        <p:spPr>
          <a:xfrm>
            <a:off x="623888" y="3597275"/>
            <a:ext cx="5595937" cy="436563"/>
          </a:xfrm>
          <a:prstGeom prst="rect">
            <a:avLst/>
          </a:prstGeom>
        </p:spPr>
        <p:txBody>
          <a:bodyPr wrap="none">
            <a:spAutoFit/>
          </a:bodyPr>
          <a:lstStyle/>
          <a:p>
            <a:pPr eaLnBrk="1">
              <a:lnSpc>
                <a:spcPct val="93000"/>
              </a:lnSpc>
              <a:buFont typeface="Wingdings" panose="05000000000000000000" pitchFamily="2" charset="2"/>
              <a:buChar char=""/>
              <a:defRPr/>
            </a:pPr>
            <a:r>
              <a:rPr lang="sv-SE" altLang="sv-SE" sz="2400" dirty="0">
                <a:solidFill>
                  <a:schemeClr val="tx1"/>
                </a:solidFill>
                <a:latin typeface="+mn-lt"/>
              </a:rPr>
              <a:t>  Regionala och kommunala Skärgårdsråd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730250" y="368299"/>
            <a:ext cx="9062590" cy="891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lnSpc>
                <a:spcPct val="93000"/>
              </a:lnSpc>
              <a:spcAft>
                <a:spcPct val="0"/>
              </a:spcAft>
              <a:buClrTx/>
              <a:buFontTx/>
              <a:buNone/>
            </a:pPr>
            <a:r>
              <a:rPr lang="sv-SE" altLang="sv-SE" sz="3600" dirty="0" smtClean="0">
                <a:solidFill>
                  <a:srgbClr val="0000FF"/>
                </a:solidFill>
              </a:rPr>
              <a:t>Externa organisationer och styrelser        deltar i </a:t>
            </a:r>
            <a:endParaRPr lang="sv-SE" altLang="sv-SE" sz="3600" dirty="0">
              <a:solidFill>
                <a:srgbClr val="0000FF"/>
              </a:solidFill>
            </a:endParaRPr>
          </a:p>
        </p:txBody>
      </p:sp>
      <p:sp>
        <p:nvSpPr>
          <p:cNvPr id="6146" name="Text Box 2"/>
          <p:cNvSpPr txBox="1">
            <a:spLocks noChangeArrowheads="1"/>
          </p:cNvSpPr>
          <p:nvPr/>
        </p:nvSpPr>
        <p:spPr bwMode="auto">
          <a:xfrm>
            <a:off x="1151880" y="1264846"/>
            <a:ext cx="7559947" cy="5776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marL="571500" indent="-571500" eaLnBrk="1">
              <a:lnSpc>
                <a:spcPct val="150000"/>
              </a:lnSpc>
              <a:spcAft>
                <a:spcPct val="0"/>
              </a:spcAft>
              <a:buFont typeface="Wingdings" panose="05000000000000000000" pitchFamily="2" charset="2"/>
              <a:buChar char="Ø"/>
            </a:pPr>
            <a:r>
              <a:rPr lang="sv-SE" altLang="sv-SE" sz="3600" dirty="0"/>
              <a:t>  </a:t>
            </a:r>
            <a:r>
              <a:rPr lang="sv-SE" altLang="sv-SE" sz="3600" dirty="0" smtClean="0"/>
              <a:t>Skärgårdens Trafikantförening</a:t>
            </a:r>
          </a:p>
          <a:p>
            <a:pPr marL="571500" indent="-571500" eaLnBrk="1">
              <a:lnSpc>
                <a:spcPct val="150000"/>
              </a:lnSpc>
              <a:spcAft>
                <a:spcPct val="0"/>
              </a:spcAft>
              <a:buFont typeface="Wingdings" panose="05000000000000000000" pitchFamily="2" charset="2"/>
              <a:buChar char="Ø"/>
            </a:pPr>
            <a:r>
              <a:rPr lang="sv-SE" altLang="sv-SE" sz="3600" dirty="0"/>
              <a:t> </a:t>
            </a:r>
            <a:r>
              <a:rPr lang="sv-SE" altLang="sv-SE" sz="3600" dirty="0" smtClean="0"/>
              <a:t> Sjötrafikens referensgrupp</a:t>
            </a:r>
            <a:endParaRPr lang="sv-SE" altLang="sv-SE" sz="3600" dirty="0" smtClean="0"/>
          </a:p>
          <a:p>
            <a:pPr marL="571500" indent="-571500" eaLnBrk="1">
              <a:lnSpc>
                <a:spcPct val="150000"/>
              </a:lnSpc>
              <a:spcAft>
                <a:spcPct val="0"/>
              </a:spcAft>
              <a:buFont typeface="Wingdings" panose="05000000000000000000" pitchFamily="2" charset="2"/>
              <a:buChar char="Ø"/>
            </a:pPr>
            <a:r>
              <a:rPr lang="sv-SE" altLang="sv-SE" sz="3600" dirty="0" smtClean="0"/>
              <a:t>  Skärgårdsstiftelsen</a:t>
            </a:r>
          </a:p>
          <a:p>
            <a:pPr marL="571500" indent="-571500" eaLnBrk="1">
              <a:lnSpc>
                <a:spcPct val="150000"/>
              </a:lnSpc>
              <a:spcAft>
                <a:spcPct val="0"/>
              </a:spcAft>
              <a:buFont typeface="Wingdings" panose="05000000000000000000" pitchFamily="2" charset="2"/>
              <a:buChar char="Ø"/>
            </a:pPr>
            <a:r>
              <a:rPr lang="sv-SE" altLang="sv-SE" sz="3600" dirty="0"/>
              <a:t> </a:t>
            </a:r>
            <a:r>
              <a:rPr lang="sv-SE" altLang="sv-SE" sz="3600" dirty="0" smtClean="0"/>
              <a:t> </a:t>
            </a:r>
            <a:r>
              <a:rPr lang="sv-SE" altLang="sv-SE" sz="3600" dirty="0"/>
              <a:t>Svealands Kustvattenvårdsförbund</a:t>
            </a:r>
          </a:p>
          <a:p>
            <a:pPr marL="571500" indent="-571500" eaLnBrk="1">
              <a:lnSpc>
                <a:spcPct val="150000"/>
              </a:lnSpc>
              <a:spcAft>
                <a:spcPct val="0"/>
              </a:spcAft>
              <a:buFont typeface="Wingdings" panose="05000000000000000000" pitchFamily="2" charset="2"/>
              <a:buChar char="Ø"/>
            </a:pPr>
            <a:r>
              <a:rPr lang="sv-SE" altLang="sv-SE" sz="3600" dirty="0" smtClean="0"/>
              <a:t>  </a:t>
            </a:r>
            <a:r>
              <a:rPr lang="sv-SE" altLang="sv-SE" sz="3600" dirty="0"/>
              <a:t>Leader Stockholmsbygd</a:t>
            </a:r>
          </a:p>
          <a:p>
            <a:pPr marL="571500" indent="-571500" eaLnBrk="1">
              <a:lnSpc>
                <a:spcPct val="150000"/>
              </a:lnSpc>
              <a:spcAft>
                <a:spcPct val="0"/>
              </a:spcAft>
              <a:buFont typeface="Wingdings" panose="05000000000000000000" pitchFamily="2" charset="2"/>
              <a:buChar char="Ø"/>
            </a:pPr>
            <a:r>
              <a:rPr lang="sv-SE" altLang="sv-SE" sz="3600" dirty="0" smtClean="0"/>
              <a:t>  </a:t>
            </a:r>
            <a:r>
              <a:rPr lang="sv-SE" altLang="sv-SE" sz="3600" dirty="0"/>
              <a:t>Ö för Ö, </a:t>
            </a:r>
            <a:r>
              <a:rPr lang="sv-SE" altLang="sv-SE" sz="3600" dirty="0" smtClean="0"/>
              <a:t>Länsstyrelsen</a:t>
            </a:r>
          </a:p>
          <a:p>
            <a:pPr marL="571500" indent="-571500" eaLnBrk="1">
              <a:lnSpc>
                <a:spcPct val="150000"/>
              </a:lnSpc>
              <a:spcAft>
                <a:spcPct val="0"/>
              </a:spcAft>
              <a:buFont typeface="Wingdings" panose="05000000000000000000" pitchFamily="2" charset="2"/>
              <a:buChar char="Ø"/>
            </a:pPr>
            <a:r>
              <a:rPr lang="sv-SE" altLang="sv-SE" sz="3600" dirty="0"/>
              <a:t> </a:t>
            </a:r>
            <a:r>
              <a:rPr lang="sv-SE" altLang="sv-SE" sz="3600" dirty="0" smtClean="0"/>
              <a:t> </a:t>
            </a:r>
            <a:r>
              <a:rPr lang="sv-SE" altLang="sv-SE" sz="3600" dirty="0"/>
              <a:t>Hela Sverige Ska </a:t>
            </a:r>
            <a:r>
              <a:rPr lang="sv-SE" altLang="sv-SE" sz="3600" dirty="0" smtClean="0"/>
              <a:t>Leva</a:t>
            </a:r>
            <a:endParaRPr lang="sv-SE" altLang="sv-SE" sz="3600" dirty="0"/>
          </a:p>
        </p:txBody>
      </p:sp>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584" y="522311"/>
            <a:ext cx="617537"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359792" y="368299"/>
            <a:ext cx="8229600" cy="891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lnSpc>
                <a:spcPct val="93000"/>
              </a:lnSpc>
              <a:spcAft>
                <a:spcPct val="0"/>
              </a:spcAft>
              <a:buClrTx/>
              <a:buFontTx/>
              <a:buNone/>
            </a:pPr>
            <a:r>
              <a:rPr lang="sv-SE" altLang="sv-SE" b="1" dirty="0">
                <a:solidFill>
                  <a:srgbClr val="0000FF"/>
                </a:solidFill>
              </a:rPr>
              <a:t>Varför väljer man att bo i skärgården idag?</a:t>
            </a:r>
          </a:p>
        </p:txBody>
      </p:sp>
      <p:sp>
        <p:nvSpPr>
          <p:cNvPr id="6146" name="Text Box 2"/>
          <p:cNvSpPr txBox="1">
            <a:spLocks noChangeArrowheads="1"/>
          </p:cNvSpPr>
          <p:nvPr/>
        </p:nvSpPr>
        <p:spPr bwMode="auto">
          <a:xfrm>
            <a:off x="720725" y="1187450"/>
            <a:ext cx="4032250" cy="58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ct val="0"/>
              </a:spcAft>
              <a:buFont typeface="Wingdings" panose="05000000000000000000" pitchFamily="2" charset="2"/>
              <a:buChar char=""/>
            </a:pPr>
            <a:r>
              <a:rPr lang="sv-SE" altLang="sv-SE" sz="2000" dirty="0"/>
              <a:t>  Närhet till hav, natur och grannar</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4138004"/>
            <a:ext cx="4114800" cy="3067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538" y="368300"/>
            <a:ext cx="617537"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p:cNvSpPr txBox="1">
            <a:spLocks noChangeArrowheads="1"/>
          </p:cNvSpPr>
          <p:nvPr/>
        </p:nvSpPr>
        <p:spPr bwMode="auto">
          <a:xfrm>
            <a:off x="720725" y="1660525"/>
            <a:ext cx="403225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ct val="0"/>
              </a:spcAft>
              <a:buFont typeface="Wingdings" panose="05000000000000000000" pitchFamily="2" charset="2"/>
              <a:buChar char=""/>
            </a:pPr>
            <a:r>
              <a:rPr lang="sv-SE" altLang="sv-SE" sz="2000" dirty="0"/>
              <a:t>  Lugn - ett mänskligare tempo</a:t>
            </a:r>
          </a:p>
        </p:txBody>
      </p:sp>
      <p:sp>
        <p:nvSpPr>
          <p:cNvPr id="9" name="Text Box 2"/>
          <p:cNvSpPr txBox="1">
            <a:spLocks noChangeArrowheads="1"/>
          </p:cNvSpPr>
          <p:nvPr/>
        </p:nvSpPr>
        <p:spPr bwMode="auto">
          <a:xfrm>
            <a:off x="713829" y="4219523"/>
            <a:ext cx="3598863"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ct val="0"/>
              </a:spcAft>
              <a:buFont typeface="Wingdings" panose="05000000000000000000" pitchFamily="2" charset="2"/>
              <a:buChar char=""/>
            </a:pPr>
            <a:r>
              <a:rPr lang="sv-SE" altLang="sv-SE" sz="2000" dirty="0"/>
              <a:t>  Trygg uppväxtmiljö för barn</a:t>
            </a:r>
          </a:p>
        </p:txBody>
      </p:sp>
      <p:sp>
        <p:nvSpPr>
          <p:cNvPr id="10" name="Text Box 2"/>
          <p:cNvSpPr txBox="1">
            <a:spLocks noChangeArrowheads="1"/>
          </p:cNvSpPr>
          <p:nvPr/>
        </p:nvSpPr>
        <p:spPr bwMode="auto">
          <a:xfrm>
            <a:off x="730250" y="2130425"/>
            <a:ext cx="251460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ct val="0"/>
              </a:spcAft>
              <a:buFont typeface="Wingdings" panose="05000000000000000000" pitchFamily="2" charset="2"/>
              <a:buChar char=""/>
            </a:pPr>
            <a:r>
              <a:rPr lang="sv-SE" altLang="sv-SE" sz="2000" dirty="0"/>
              <a:t>  Rymd och frihet</a:t>
            </a:r>
          </a:p>
        </p:txBody>
      </p:sp>
      <p:sp>
        <p:nvSpPr>
          <p:cNvPr id="11" name="Text Box 2"/>
          <p:cNvSpPr txBox="1">
            <a:spLocks noChangeArrowheads="1"/>
          </p:cNvSpPr>
          <p:nvPr/>
        </p:nvSpPr>
        <p:spPr bwMode="auto">
          <a:xfrm>
            <a:off x="730250" y="2635250"/>
            <a:ext cx="4032250"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ct val="0"/>
              </a:spcAft>
              <a:buFont typeface="Wingdings" panose="05000000000000000000" pitchFamily="2" charset="2"/>
              <a:buChar char=""/>
            </a:pPr>
            <a:r>
              <a:rPr lang="sv-SE" altLang="sv-SE" sz="2000" dirty="0"/>
              <a:t>  Rötter, närhet till släkt och vänner</a:t>
            </a:r>
          </a:p>
        </p:txBody>
      </p:sp>
      <p:sp>
        <p:nvSpPr>
          <p:cNvPr id="12" name="Text Box 2"/>
          <p:cNvSpPr txBox="1">
            <a:spLocks noChangeArrowheads="1"/>
          </p:cNvSpPr>
          <p:nvPr/>
        </p:nvSpPr>
        <p:spPr bwMode="auto">
          <a:xfrm>
            <a:off x="730250" y="3146425"/>
            <a:ext cx="118110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ct val="0"/>
              </a:spcAft>
              <a:buFont typeface="Wingdings" panose="05000000000000000000" pitchFamily="2" charset="2"/>
              <a:buChar char=""/>
            </a:pPr>
            <a:r>
              <a:rPr lang="sv-SE" altLang="sv-SE" sz="2000" dirty="0"/>
              <a:t>  Jobb</a:t>
            </a:r>
          </a:p>
        </p:txBody>
      </p:sp>
      <p:sp>
        <p:nvSpPr>
          <p:cNvPr id="13" name="Text Box 2"/>
          <p:cNvSpPr txBox="1">
            <a:spLocks noChangeArrowheads="1"/>
          </p:cNvSpPr>
          <p:nvPr/>
        </p:nvSpPr>
        <p:spPr bwMode="auto">
          <a:xfrm>
            <a:off x="717550" y="3749675"/>
            <a:ext cx="8243888" cy="534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Font typeface="Wingdings" panose="05000000000000000000" pitchFamily="2" charset="2"/>
              <a:buChar char=""/>
            </a:pPr>
            <a:r>
              <a:rPr lang="sv-SE" altLang="sv-SE" sz="2000" dirty="0"/>
              <a:t>  Tillgång till bostad lämplig för deltidsboende, möjlighet till distansarbete.</a:t>
            </a:r>
          </a:p>
        </p:txBody>
      </p:sp>
    </p:spTree>
    <p:extLst>
      <p:ext uri="{BB962C8B-B14F-4D97-AF65-F5344CB8AC3E}">
        <p14:creationId xmlns:p14="http://schemas.microsoft.com/office/powerpoint/2010/main" val="122142839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175" y="2286000"/>
            <a:ext cx="414020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Oval 2"/>
          <p:cNvSpPr>
            <a:spLocks noChangeArrowheads="1"/>
          </p:cNvSpPr>
          <p:nvPr/>
        </p:nvSpPr>
        <p:spPr bwMode="auto">
          <a:xfrm>
            <a:off x="2151063" y="5487988"/>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15" name="Oval 3"/>
          <p:cNvSpPr>
            <a:spLocks noChangeArrowheads="1"/>
          </p:cNvSpPr>
          <p:nvPr/>
        </p:nvSpPr>
        <p:spPr bwMode="auto">
          <a:xfrm>
            <a:off x="530225" y="4227513"/>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16" name="Oval 4"/>
          <p:cNvSpPr>
            <a:spLocks noChangeArrowheads="1"/>
          </p:cNvSpPr>
          <p:nvPr/>
        </p:nvSpPr>
        <p:spPr bwMode="auto">
          <a:xfrm>
            <a:off x="530225" y="2247900"/>
            <a:ext cx="2339975" cy="161925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17" name="Oval 5"/>
          <p:cNvSpPr>
            <a:spLocks noChangeArrowheads="1"/>
          </p:cNvSpPr>
          <p:nvPr/>
        </p:nvSpPr>
        <p:spPr bwMode="auto">
          <a:xfrm>
            <a:off x="1071563" y="628650"/>
            <a:ext cx="2519362" cy="1260475"/>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18" name="Oval 6"/>
          <p:cNvSpPr>
            <a:spLocks noChangeArrowheads="1"/>
          </p:cNvSpPr>
          <p:nvPr/>
        </p:nvSpPr>
        <p:spPr bwMode="auto">
          <a:xfrm>
            <a:off x="4040187" y="449262"/>
            <a:ext cx="2700337" cy="1439863"/>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19" name="Oval 7"/>
          <p:cNvSpPr>
            <a:spLocks noChangeArrowheads="1"/>
          </p:cNvSpPr>
          <p:nvPr/>
        </p:nvSpPr>
        <p:spPr bwMode="auto">
          <a:xfrm>
            <a:off x="7162801" y="1309688"/>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20" name="Oval 8"/>
          <p:cNvSpPr>
            <a:spLocks noChangeArrowheads="1"/>
          </p:cNvSpPr>
          <p:nvPr/>
        </p:nvSpPr>
        <p:spPr bwMode="auto">
          <a:xfrm>
            <a:off x="7670800" y="4025428"/>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21" name="Oval 9"/>
          <p:cNvSpPr>
            <a:spLocks noChangeArrowheads="1"/>
          </p:cNvSpPr>
          <p:nvPr/>
        </p:nvSpPr>
        <p:spPr bwMode="auto">
          <a:xfrm>
            <a:off x="6667500" y="5291138"/>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22" name="Text Box 10"/>
          <p:cNvSpPr txBox="1">
            <a:spLocks noChangeArrowheads="1"/>
          </p:cNvSpPr>
          <p:nvPr/>
        </p:nvSpPr>
        <p:spPr bwMode="auto">
          <a:xfrm>
            <a:off x="2511425" y="5848350"/>
            <a:ext cx="1079500"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Bofasta</a:t>
            </a:r>
          </a:p>
        </p:txBody>
      </p:sp>
      <p:sp>
        <p:nvSpPr>
          <p:cNvPr id="13323" name="Text Box 11"/>
          <p:cNvSpPr txBox="1">
            <a:spLocks noChangeArrowheads="1"/>
          </p:cNvSpPr>
          <p:nvPr/>
        </p:nvSpPr>
        <p:spPr bwMode="auto">
          <a:xfrm>
            <a:off x="6831013" y="5487988"/>
            <a:ext cx="1800225"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Skärgårds-</a:t>
            </a:r>
          </a:p>
          <a:p>
            <a:pPr eaLnBrk="1">
              <a:spcAft>
                <a:spcPct val="0"/>
              </a:spcAft>
              <a:buClrTx/>
              <a:buFontTx/>
              <a:buNone/>
            </a:pPr>
            <a:r>
              <a:rPr lang="sv-SE" altLang="sv-SE" sz="1800" b="1">
                <a:solidFill>
                  <a:srgbClr val="0000FF"/>
                </a:solidFill>
              </a:rPr>
              <a:t>bönder</a:t>
            </a:r>
          </a:p>
        </p:txBody>
      </p:sp>
      <p:sp>
        <p:nvSpPr>
          <p:cNvPr id="13324" name="Text Box 12"/>
          <p:cNvSpPr txBox="1">
            <a:spLocks noChangeArrowheads="1"/>
          </p:cNvSpPr>
          <p:nvPr/>
        </p:nvSpPr>
        <p:spPr bwMode="auto">
          <a:xfrm>
            <a:off x="7850187" y="4204815"/>
            <a:ext cx="1439863"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Besökare och turister</a:t>
            </a:r>
          </a:p>
        </p:txBody>
      </p:sp>
      <p:sp>
        <p:nvSpPr>
          <p:cNvPr id="13325" name="Text Box 13"/>
          <p:cNvSpPr txBox="1">
            <a:spLocks noChangeArrowheads="1"/>
          </p:cNvSpPr>
          <p:nvPr/>
        </p:nvSpPr>
        <p:spPr bwMode="auto">
          <a:xfrm>
            <a:off x="7521576" y="1489075"/>
            <a:ext cx="1439863"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Fritids-</a:t>
            </a:r>
          </a:p>
          <a:p>
            <a:pPr eaLnBrk="1">
              <a:spcAft>
                <a:spcPct val="0"/>
              </a:spcAft>
              <a:buClrTx/>
              <a:buFontTx/>
              <a:buNone/>
            </a:pPr>
            <a:r>
              <a:rPr lang="sv-SE" altLang="sv-SE" sz="1800" b="1" dirty="0">
                <a:solidFill>
                  <a:srgbClr val="0000FF"/>
                </a:solidFill>
              </a:rPr>
              <a:t>boende</a:t>
            </a:r>
          </a:p>
        </p:txBody>
      </p:sp>
      <p:sp>
        <p:nvSpPr>
          <p:cNvPr id="13326" name="Text Box 14"/>
          <p:cNvSpPr txBox="1">
            <a:spLocks noChangeArrowheads="1"/>
          </p:cNvSpPr>
          <p:nvPr/>
        </p:nvSpPr>
        <p:spPr bwMode="auto">
          <a:xfrm>
            <a:off x="711200" y="4408488"/>
            <a:ext cx="1800225"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Natur- och </a:t>
            </a:r>
          </a:p>
          <a:p>
            <a:pPr eaLnBrk="1">
              <a:spcAft>
                <a:spcPct val="0"/>
              </a:spcAft>
              <a:buClrTx/>
              <a:buFontTx/>
              <a:buNone/>
            </a:pPr>
            <a:r>
              <a:rPr lang="sv-SE" altLang="sv-SE" sz="1800" b="1">
                <a:solidFill>
                  <a:srgbClr val="0000FF"/>
                </a:solidFill>
              </a:rPr>
              <a:t>kulturvårdare</a:t>
            </a:r>
          </a:p>
        </p:txBody>
      </p:sp>
      <p:sp>
        <p:nvSpPr>
          <p:cNvPr id="13327" name="Text Box 15"/>
          <p:cNvSpPr txBox="1">
            <a:spLocks noChangeArrowheads="1"/>
          </p:cNvSpPr>
          <p:nvPr/>
        </p:nvSpPr>
        <p:spPr bwMode="auto">
          <a:xfrm>
            <a:off x="4581524" y="565150"/>
            <a:ext cx="2160588"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Kommunal marknadsföring – attraktionskraft som kommun</a:t>
            </a:r>
          </a:p>
        </p:txBody>
      </p:sp>
      <p:sp>
        <p:nvSpPr>
          <p:cNvPr id="13328" name="Text Box 16"/>
          <p:cNvSpPr txBox="1">
            <a:spLocks noChangeArrowheads="1"/>
          </p:cNvSpPr>
          <p:nvPr/>
        </p:nvSpPr>
        <p:spPr bwMode="auto">
          <a:xfrm>
            <a:off x="1430338" y="808038"/>
            <a:ext cx="2339975" cy="88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Företagare med </a:t>
            </a:r>
          </a:p>
          <a:p>
            <a:pPr eaLnBrk="1">
              <a:spcAft>
                <a:spcPct val="0"/>
              </a:spcAft>
              <a:buClrTx/>
              <a:buFontTx/>
              <a:buNone/>
            </a:pPr>
            <a:r>
              <a:rPr lang="sv-SE" altLang="sv-SE" sz="1800" b="1">
                <a:solidFill>
                  <a:srgbClr val="0000FF"/>
                </a:solidFill>
              </a:rPr>
              <a:t>verksamhet i skärgården</a:t>
            </a:r>
          </a:p>
        </p:txBody>
      </p:sp>
      <p:sp>
        <p:nvSpPr>
          <p:cNvPr id="13336" name="Text Box 24"/>
          <p:cNvSpPr txBox="1">
            <a:spLocks noChangeArrowheads="1"/>
          </p:cNvSpPr>
          <p:nvPr/>
        </p:nvSpPr>
        <p:spPr bwMode="auto">
          <a:xfrm>
            <a:off x="762000" y="2498725"/>
            <a:ext cx="2519363"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Skärgårdsföre-</a:t>
            </a:r>
          </a:p>
          <a:p>
            <a:pPr eaLnBrk="1">
              <a:spcAft>
                <a:spcPct val="0"/>
              </a:spcAft>
              <a:buClrTx/>
              <a:buFontTx/>
              <a:buNone/>
            </a:pPr>
            <a:r>
              <a:rPr lang="sv-SE" altLang="sv-SE" sz="1800" b="1" dirty="0">
                <a:solidFill>
                  <a:srgbClr val="0000FF"/>
                </a:solidFill>
              </a:rPr>
              <a:t>tagare med säte </a:t>
            </a:r>
            <a:br>
              <a:rPr lang="sv-SE" altLang="sv-SE" sz="1800" b="1" dirty="0">
                <a:solidFill>
                  <a:srgbClr val="0000FF"/>
                </a:solidFill>
              </a:rPr>
            </a:br>
            <a:r>
              <a:rPr lang="sv-SE" altLang="sv-SE" sz="1800" b="1" dirty="0">
                <a:solidFill>
                  <a:srgbClr val="0000FF"/>
                </a:solidFill>
              </a:rPr>
              <a:t>och verksamhet </a:t>
            </a:r>
            <a:br>
              <a:rPr lang="sv-SE" altLang="sv-SE" sz="1800" b="1" dirty="0">
                <a:solidFill>
                  <a:srgbClr val="0000FF"/>
                </a:solidFill>
              </a:rPr>
            </a:br>
            <a:r>
              <a:rPr lang="sv-SE" altLang="sv-SE" sz="1800" b="1" dirty="0">
                <a:solidFill>
                  <a:srgbClr val="0000FF"/>
                </a:solidFill>
              </a:rPr>
              <a:t>i skärgården</a:t>
            </a:r>
          </a:p>
        </p:txBody>
      </p:sp>
      <p:sp>
        <p:nvSpPr>
          <p:cNvPr id="13338" name="Oval 26"/>
          <p:cNvSpPr>
            <a:spLocks noChangeArrowheads="1"/>
          </p:cNvSpPr>
          <p:nvPr/>
        </p:nvSpPr>
        <p:spPr bwMode="auto">
          <a:xfrm>
            <a:off x="4491038" y="5668963"/>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3339" name="Text Box 27"/>
          <p:cNvSpPr txBox="1">
            <a:spLocks noChangeArrowheads="1"/>
          </p:cNvSpPr>
          <p:nvPr/>
        </p:nvSpPr>
        <p:spPr bwMode="auto">
          <a:xfrm>
            <a:off x="4670425" y="6027738"/>
            <a:ext cx="1439863"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Markägare</a:t>
            </a:r>
          </a:p>
        </p:txBody>
      </p:sp>
      <p:sp>
        <p:nvSpPr>
          <p:cNvPr id="28702" name="Text Box 29"/>
          <p:cNvSpPr txBox="1">
            <a:spLocks noChangeArrowheads="1"/>
          </p:cNvSpPr>
          <p:nvPr/>
        </p:nvSpPr>
        <p:spPr bwMode="auto">
          <a:xfrm>
            <a:off x="7256660" y="351630"/>
            <a:ext cx="2160588"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2400" b="1" dirty="0">
                <a:solidFill>
                  <a:srgbClr val="008000"/>
                </a:solidFill>
              </a:rPr>
              <a:t>Vems skärgård?</a:t>
            </a:r>
          </a:p>
        </p:txBody>
      </p:sp>
      <p:pic>
        <p:nvPicPr>
          <p:cNvPr id="28703"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710" y="6426795"/>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Oval 7"/>
          <p:cNvSpPr>
            <a:spLocks noChangeArrowheads="1"/>
          </p:cNvSpPr>
          <p:nvPr/>
        </p:nvSpPr>
        <p:spPr bwMode="auto">
          <a:xfrm>
            <a:off x="7585273" y="2613025"/>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35" name="Text Box 13"/>
          <p:cNvSpPr txBox="1">
            <a:spLocks noChangeArrowheads="1"/>
          </p:cNvSpPr>
          <p:nvPr/>
        </p:nvSpPr>
        <p:spPr bwMode="auto">
          <a:xfrm>
            <a:off x="7944048" y="2792412"/>
            <a:ext cx="1439863"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Deltids-</a:t>
            </a:r>
          </a:p>
          <a:p>
            <a:pPr eaLnBrk="1">
              <a:spcAft>
                <a:spcPct val="0"/>
              </a:spcAft>
              <a:buClrTx/>
              <a:buFontTx/>
              <a:buNone/>
            </a:pPr>
            <a:r>
              <a:rPr lang="sv-SE" altLang="sv-SE" sz="1800" b="1" dirty="0">
                <a:solidFill>
                  <a:srgbClr val="0000FF"/>
                </a:solidFill>
              </a:rPr>
              <a:t>boende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2365375"/>
            <a:ext cx="414020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Oval 2"/>
          <p:cNvSpPr>
            <a:spLocks noChangeArrowheads="1"/>
          </p:cNvSpPr>
          <p:nvPr/>
        </p:nvSpPr>
        <p:spPr bwMode="auto">
          <a:xfrm>
            <a:off x="2251075" y="5796061"/>
            <a:ext cx="1637109" cy="907951"/>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39" name="Oval 3"/>
          <p:cNvSpPr>
            <a:spLocks noChangeArrowheads="1"/>
          </p:cNvSpPr>
          <p:nvPr/>
        </p:nvSpPr>
        <p:spPr bwMode="auto">
          <a:xfrm>
            <a:off x="479425" y="4066853"/>
            <a:ext cx="1997075" cy="1182688"/>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0" name="Oval 4"/>
          <p:cNvSpPr>
            <a:spLocks noChangeArrowheads="1"/>
          </p:cNvSpPr>
          <p:nvPr/>
        </p:nvSpPr>
        <p:spPr bwMode="auto">
          <a:xfrm>
            <a:off x="360362" y="2201862"/>
            <a:ext cx="2519362" cy="161925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1" name="Oval 5"/>
          <p:cNvSpPr>
            <a:spLocks noChangeArrowheads="1"/>
          </p:cNvSpPr>
          <p:nvPr/>
        </p:nvSpPr>
        <p:spPr bwMode="auto">
          <a:xfrm>
            <a:off x="2038351" y="670916"/>
            <a:ext cx="2519362" cy="1260475"/>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2" name="Oval 6"/>
          <p:cNvSpPr>
            <a:spLocks noChangeArrowheads="1"/>
          </p:cNvSpPr>
          <p:nvPr/>
        </p:nvSpPr>
        <p:spPr bwMode="auto">
          <a:xfrm>
            <a:off x="4713288" y="612973"/>
            <a:ext cx="2700337" cy="1439862"/>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3" name="Oval 7"/>
          <p:cNvSpPr>
            <a:spLocks noChangeArrowheads="1"/>
          </p:cNvSpPr>
          <p:nvPr/>
        </p:nvSpPr>
        <p:spPr bwMode="auto">
          <a:xfrm>
            <a:off x="7436941" y="1547589"/>
            <a:ext cx="1800225" cy="817786"/>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4" name="Oval 8"/>
          <p:cNvSpPr>
            <a:spLocks noChangeArrowheads="1"/>
          </p:cNvSpPr>
          <p:nvPr/>
        </p:nvSpPr>
        <p:spPr bwMode="auto">
          <a:xfrm>
            <a:off x="7413625" y="4160516"/>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5" name="Oval 9"/>
          <p:cNvSpPr>
            <a:spLocks noChangeArrowheads="1"/>
          </p:cNvSpPr>
          <p:nvPr/>
        </p:nvSpPr>
        <p:spPr bwMode="auto">
          <a:xfrm>
            <a:off x="6309816" y="5668963"/>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46" name="Text Box 10"/>
          <p:cNvSpPr txBox="1">
            <a:spLocks noChangeArrowheads="1"/>
          </p:cNvSpPr>
          <p:nvPr/>
        </p:nvSpPr>
        <p:spPr bwMode="auto">
          <a:xfrm>
            <a:off x="2476500" y="6083302"/>
            <a:ext cx="107950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Bofasta</a:t>
            </a:r>
          </a:p>
        </p:txBody>
      </p:sp>
      <p:sp>
        <p:nvSpPr>
          <p:cNvPr id="14347" name="Text Box 11"/>
          <p:cNvSpPr txBox="1">
            <a:spLocks noChangeArrowheads="1"/>
          </p:cNvSpPr>
          <p:nvPr/>
        </p:nvSpPr>
        <p:spPr bwMode="auto">
          <a:xfrm>
            <a:off x="6535711" y="5899944"/>
            <a:ext cx="1800225"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Skärgårds-</a:t>
            </a:r>
          </a:p>
          <a:p>
            <a:pPr eaLnBrk="1">
              <a:spcAft>
                <a:spcPct val="0"/>
              </a:spcAft>
              <a:buClrTx/>
              <a:buFontTx/>
              <a:buNone/>
            </a:pPr>
            <a:r>
              <a:rPr lang="sv-SE" altLang="sv-SE" sz="1800" b="1" dirty="0">
                <a:solidFill>
                  <a:srgbClr val="0000FF"/>
                </a:solidFill>
              </a:rPr>
              <a:t>bönder</a:t>
            </a:r>
          </a:p>
        </p:txBody>
      </p:sp>
      <p:sp>
        <p:nvSpPr>
          <p:cNvPr id="14348" name="Text Box 12"/>
          <p:cNvSpPr txBox="1">
            <a:spLocks noChangeArrowheads="1"/>
          </p:cNvSpPr>
          <p:nvPr/>
        </p:nvSpPr>
        <p:spPr bwMode="auto">
          <a:xfrm>
            <a:off x="7605712" y="4350222"/>
            <a:ext cx="1439863"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Besökare och turister</a:t>
            </a:r>
          </a:p>
        </p:txBody>
      </p:sp>
      <p:sp>
        <p:nvSpPr>
          <p:cNvPr id="14349" name="Text Box 13"/>
          <p:cNvSpPr txBox="1">
            <a:spLocks noChangeArrowheads="1"/>
          </p:cNvSpPr>
          <p:nvPr/>
        </p:nvSpPr>
        <p:spPr bwMode="auto">
          <a:xfrm>
            <a:off x="7795716" y="1654175"/>
            <a:ext cx="1439863"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Fritids-</a:t>
            </a:r>
          </a:p>
          <a:p>
            <a:pPr eaLnBrk="1">
              <a:spcAft>
                <a:spcPct val="0"/>
              </a:spcAft>
              <a:buClrTx/>
              <a:buFontTx/>
              <a:buNone/>
            </a:pPr>
            <a:r>
              <a:rPr lang="sv-SE" altLang="sv-SE" sz="1800" b="1" dirty="0">
                <a:solidFill>
                  <a:srgbClr val="0000FF"/>
                </a:solidFill>
              </a:rPr>
              <a:t>boende</a:t>
            </a:r>
          </a:p>
        </p:txBody>
      </p:sp>
      <p:sp>
        <p:nvSpPr>
          <p:cNvPr id="14350" name="Text Box 14"/>
          <p:cNvSpPr txBox="1">
            <a:spLocks noChangeArrowheads="1"/>
          </p:cNvSpPr>
          <p:nvPr/>
        </p:nvSpPr>
        <p:spPr bwMode="auto">
          <a:xfrm>
            <a:off x="719138" y="4304978"/>
            <a:ext cx="1800225"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Natur- och </a:t>
            </a:r>
          </a:p>
          <a:p>
            <a:pPr eaLnBrk="1">
              <a:spcAft>
                <a:spcPct val="0"/>
              </a:spcAft>
              <a:buClrTx/>
              <a:buFontTx/>
              <a:buNone/>
            </a:pPr>
            <a:r>
              <a:rPr lang="sv-SE" altLang="sv-SE" sz="1800" b="1" dirty="0">
                <a:solidFill>
                  <a:srgbClr val="0000FF"/>
                </a:solidFill>
              </a:rPr>
              <a:t>kulturvårdare</a:t>
            </a:r>
          </a:p>
        </p:txBody>
      </p:sp>
      <p:sp>
        <p:nvSpPr>
          <p:cNvPr id="14351" name="Text Box 15"/>
          <p:cNvSpPr txBox="1">
            <a:spLocks noChangeArrowheads="1"/>
          </p:cNvSpPr>
          <p:nvPr/>
        </p:nvSpPr>
        <p:spPr bwMode="auto">
          <a:xfrm>
            <a:off x="5254625" y="728860"/>
            <a:ext cx="2160588"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Kommunal marknadsföring – attraktionskraft som kommun</a:t>
            </a:r>
          </a:p>
        </p:txBody>
      </p:sp>
      <p:sp>
        <p:nvSpPr>
          <p:cNvPr id="14352" name="Text Box 16"/>
          <p:cNvSpPr txBox="1">
            <a:spLocks noChangeArrowheads="1"/>
          </p:cNvSpPr>
          <p:nvPr/>
        </p:nvSpPr>
        <p:spPr bwMode="auto">
          <a:xfrm>
            <a:off x="2397126" y="850303"/>
            <a:ext cx="2339975" cy="88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Företagare med </a:t>
            </a:r>
          </a:p>
          <a:p>
            <a:pPr eaLnBrk="1">
              <a:spcAft>
                <a:spcPct val="0"/>
              </a:spcAft>
              <a:buClrTx/>
              <a:buFontTx/>
              <a:buNone/>
            </a:pPr>
            <a:r>
              <a:rPr lang="sv-SE" altLang="sv-SE" sz="1800" b="1" dirty="0">
                <a:solidFill>
                  <a:srgbClr val="0000FF"/>
                </a:solidFill>
              </a:rPr>
              <a:t>verksamhet i skärgården</a:t>
            </a:r>
          </a:p>
        </p:txBody>
      </p:sp>
      <p:sp>
        <p:nvSpPr>
          <p:cNvPr id="14360" name="Text Box 24"/>
          <p:cNvSpPr txBox="1">
            <a:spLocks noChangeArrowheads="1"/>
          </p:cNvSpPr>
          <p:nvPr/>
        </p:nvSpPr>
        <p:spPr bwMode="auto">
          <a:xfrm>
            <a:off x="625474" y="2452687"/>
            <a:ext cx="2519363"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Skärgårdsföre-</a:t>
            </a:r>
          </a:p>
          <a:p>
            <a:pPr eaLnBrk="1">
              <a:spcAft>
                <a:spcPct val="0"/>
              </a:spcAft>
              <a:buClrTx/>
              <a:buFontTx/>
              <a:buNone/>
            </a:pPr>
            <a:r>
              <a:rPr lang="sv-SE" altLang="sv-SE" sz="1800" b="1" dirty="0">
                <a:solidFill>
                  <a:srgbClr val="0000FF"/>
                </a:solidFill>
              </a:rPr>
              <a:t>tagare med </a:t>
            </a:r>
          </a:p>
          <a:p>
            <a:pPr eaLnBrk="1">
              <a:spcAft>
                <a:spcPct val="0"/>
              </a:spcAft>
              <a:buClrTx/>
              <a:buFontTx/>
              <a:buNone/>
            </a:pPr>
            <a:r>
              <a:rPr lang="sv-SE" altLang="sv-SE" sz="1800" b="1" dirty="0">
                <a:solidFill>
                  <a:srgbClr val="0000FF"/>
                </a:solidFill>
              </a:rPr>
              <a:t>säte och verksam-</a:t>
            </a:r>
          </a:p>
          <a:p>
            <a:pPr eaLnBrk="1">
              <a:spcAft>
                <a:spcPct val="0"/>
              </a:spcAft>
              <a:buClrTx/>
              <a:buFontTx/>
              <a:buNone/>
            </a:pPr>
            <a:r>
              <a:rPr lang="sv-SE" altLang="sv-SE" sz="1800" b="1" dirty="0">
                <a:solidFill>
                  <a:srgbClr val="0000FF"/>
                </a:solidFill>
              </a:rPr>
              <a:t>het i skärgården</a:t>
            </a:r>
          </a:p>
        </p:txBody>
      </p:sp>
      <p:sp>
        <p:nvSpPr>
          <p:cNvPr id="14362" name="Oval 26"/>
          <p:cNvSpPr>
            <a:spLocks noChangeArrowheads="1"/>
          </p:cNvSpPr>
          <p:nvPr/>
        </p:nvSpPr>
        <p:spPr bwMode="auto">
          <a:xfrm>
            <a:off x="4263231" y="5720558"/>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4363" name="Text Box 27"/>
          <p:cNvSpPr txBox="1">
            <a:spLocks noChangeArrowheads="1"/>
          </p:cNvSpPr>
          <p:nvPr/>
        </p:nvSpPr>
        <p:spPr bwMode="auto">
          <a:xfrm>
            <a:off x="4443411" y="6042024"/>
            <a:ext cx="1439863"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Markägare</a:t>
            </a:r>
          </a:p>
        </p:txBody>
      </p:sp>
      <p:sp>
        <p:nvSpPr>
          <p:cNvPr id="14365" name="Text Box 29"/>
          <p:cNvSpPr txBox="1">
            <a:spLocks noChangeArrowheads="1"/>
          </p:cNvSpPr>
          <p:nvPr/>
        </p:nvSpPr>
        <p:spPr bwMode="auto">
          <a:xfrm>
            <a:off x="315913" y="1841500"/>
            <a:ext cx="270033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008000"/>
                </a:solidFill>
              </a:rPr>
              <a:t>Skärgårdsföretagarna</a:t>
            </a:r>
          </a:p>
        </p:txBody>
      </p:sp>
      <p:sp>
        <p:nvSpPr>
          <p:cNvPr id="14366" name="Text Box 30"/>
          <p:cNvSpPr txBox="1">
            <a:spLocks noChangeArrowheads="1"/>
          </p:cNvSpPr>
          <p:nvPr/>
        </p:nvSpPr>
        <p:spPr bwMode="auto">
          <a:xfrm>
            <a:off x="2700338" y="5220491"/>
            <a:ext cx="13970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a:solidFill>
                  <a:srgbClr val="008000"/>
                </a:solidFill>
              </a:rPr>
              <a:t>SIKO, SRF</a:t>
            </a:r>
          </a:p>
        </p:txBody>
      </p:sp>
      <p:sp>
        <p:nvSpPr>
          <p:cNvPr id="14367" name="Text Box 31"/>
          <p:cNvSpPr txBox="1">
            <a:spLocks noChangeArrowheads="1"/>
          </p:cNvSpPr>
          <p:nvPr/>
        </p:nvSpPr>
        <p:spPr bwMode="auto">
          <a:xfrm>
            <a:off x="4187031" y="5145878"/>
            <a:ext cx="216058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008000"/>
                </a:solidFill>
              </a:rPr>
              <a:t>Skärgårdsstiftelsen m fl</a:t>
            </a:r>
          </a:p>
        </p:txBody>
      </p:sp>
      <p:sp>
        <p:nvSpPr>
          <p:cNvPr id="14368" name="Text Box 32"/>
          <p:cNvSpPr txBox="1">
            <a:spLocks noChangeArrowheads="1"/>
          </p:cNvSpPr>
          <p:nvPr/>
        </p:nvSpPr>
        <p:spPr bwMode="auto">
          <a:xfrm>
            <a:off x="6719888" y="5149055"/>
            <a:ext cx="10795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008000"/>
                </a:solidFill>
              </a:rPr>
              <a:t>SRF</a:t>
            </a:r>
          </a:p>
        </p:txBody>
      </p:sp>
      <p:sp>
        <p:nvSpPr>
          <p:cNvPr id="14373" name="Text Box 37"/>
          <p:cNvSpPr txBox="1">
            <a:spLocks noChangeArrowheads="1"/>
          </p:cNvSpPr>
          <p:nvPr/>
        </p:nvSpPr>
        <p:spPr bwMode="auto">
          <a:xfrm>
            <a:off x="8377361" y="5234780"/>
            <a:ext cx="1403350"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008000"/>
                </a:solidFill>
              </a:rPr>
              <a:t>STF</a:t>
            </a:r>
          </a:p>
          <a:p>
            <a:pPr eaLnBrk="1">
              <a:spcAft>
                <a:spcPct val="0"/>
              </a:spcAft>
              <a:buClrTx/>
              <a:buFontTx/>
              <a:buNone/>
            </a:pPr>
            <a:r>
              <a:rPr lang="sv-SE" altLang="sv-SE" sz="1800" dirty="0">
                <a:solidFill>
                  <a:srgbClr val="008000"/>
                </a:solidFill>
              </a:rPr>
              <a:t>Båtunionen</a:t>
            </a:r>
          </a:p>
          <a:p>
            <a:pPr eaLnBrk="1">
              <a:spcAft>
                <a:spcPct val="0"/>
              </a:spcAft>
              <a:buClrTx/>
              <a:buFontTx/>
              <a:buNone/>
            </a:pPr>
            <a:r>
              <a:rPr lang="sv-SE" altLang="sv-SE" sz="1800" dirty="0">
                <a:solidFill>
                  <a:srgbClr val="008000"/>
                </a:solidFill>
              </a:rPr>
              <a:t>m fl</a:t>
            </a:r>
          </a:p>
        </p:txBody>
      </p:sp>
      <p:sp>
        <p:nvSpPr>
          <p:cNvPr id="14375" name="Text Box 39"/>
          <p:cNvSpPr txBox="1">
            <a:spLocks noChangeArrowheads="1"/>
          </p:cNvSpPr>
          <p:nvPr/>
        </p:nvSpPr>
        <p:spPr bwMode="auto">
          <a:xfrm>
            <a:off x="438942" y="5177630"/>
            <a:ext cx="2160587" cy="668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008000"/>
                </a:solidFill>
              </a:rPr>
              <a:t>Skärgårdsmuseum </a:t>
            </a:r>
          </a:p>
          <a:p>
            <a:pPr eaLnBrk="1">
              <a:spcAft>
                <a:spcPct val="0"/>
              </a:spcAft>
              <a:buClrTx/>
              <a:buFontTx/>
              <a:buNone/>
            </a:pPr>
            <a:r>
              <a:rPr lang="sv-SE" altLang="sv-SE" sz="1800" dirty="0">
                <a:solidFill>
                  <a:srgbClr val="008000"/>
                </a:solidFill>
              </a:rPr>
              <a:t>Fyrsällskapet m fl</a:t>
            </a:r>
          </a:p>
          <a:p>
            <a:pPr eaLnBrk="1">
              <a:spcAft>
                <a:spcPct val="0"/>
              </a:spcAft>
              <a:buClrTx/>
              <a:buFontTx/>
              <a:buNone/>
            </a:pPr>
            <a:endParaRPr lang="sv-SE" altLang="sv-SE" sz="1800" dirty="0">
              <a:solidFill>
                <a:srgbClr val="008000"/>
              </a:solidFill>
            </a:endParaRPr>
          </a:p>
        </p:txBody>
      </p:sp>
      <p:sp>
        <p:nvSpPr>
          <p:cNvPr id="30756" name="Text Box 41"/>
          <p:cNvSpPr txBox="1">
            <a:spLocks noChangeArrowheads="1"/>
          </p:cNvSpPr>
          <p:nvPr/>
        </p:nvSpPr>
        <p:spPr bwMode="auto">
          <a:xfrm>
            <a:off x="7821116" y="265508"/>
            <a:ext cx="1724646"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2400" b="1" dirty="0">
                <a:solidFill>
                  <a:srgbClr val="008000"/>
                </a:solidFill>
              </a:rPr>
              <a:t>Vem företräder vad?</a:t>
            </a:r>
          </a:p>
        </p:txBody>
      </p:sp>
      <p:pic>
        <p:nvPicPr>
          <p:cNvPr id="30757"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208713"/>
            <a:ext cx="617537"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79" name="Text Box 43"/>
          <p:cNvSpPr txBox="1">
            <a:spLocks noChangeArrowheads="1"/>
          </p:cNvSpPr>
          <p:nvPr/>
        </p:nvSpPr>
        <p:spPr bwMode="auto">
          <a:xfrm>
            <a:off x="2482850" y="285949"/>
            <a:ext cx="3600450"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5C8526"/>
                </a:solidFill>
              </a:rPr>
              <a:t>www.stockholmarchipelago.se</a:t>
            </a:r>
          </a:p>
        </p:txBody>
      </p:sp>
      <p:sp>
        <p:nvSpPr>
          <p:cNvPr id="39" name="Text Box 37"/>
          <p:cNvSpPr txBox="1">
            <a:spLocks noChangeArrowheads="1"/>
          </p:cNvSpPr>
          <p:nvPr/>
        </p:nvSpPr>
        <p:spPr bwMode="auto">
          <a:xfrm>
            <a:off x="7413624" y="3653305"/>
            <a:ext cx="232727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008000"/>
                </a:solidFill>
              </a:rPr>
              <a:t>Trafikantföreningen</a:t>
            </a:r>
          </a:p>
        </p:txBody>
      </p:sp>
      <p:sp>
        <p:nvSpPr>
          <p:cNvPr id="40" name="Oval 7"/>
          <p:cNvSpPr>
            <a:spLocks noChangeArrowheads="1"/>
          </p:cNvSpPr>
          <p:nvPr/>
        </p:nvSpPr>
        <p:spPr bwMode="auto">
          <a:xfrm>
            <a:off x="7720607" y="2585020"/>
            <a:ext cx="1800225" cy="906785"/>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41" name="Text Box 13"/>
          <p:cNvSpPr txBox="1">
            <a:spLocks noChangeArrowheads="1"/>
          </p:cNvSpPr>
          <p:nvPr/>
        </p:nvSpPr>
        <p:spPr bwMode="auto">
          <a:xfrm>
            <a:off x="8079382" y="2764408"/>
            <a:ext cx="1439863" cy="6553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Deltids-</a:t>
            </a:r>
          </a:p>
          <a:p>
            <a:pPr eaLnBrk="1">
              <a:spcAft>
                <a:spcPct val="0"/>
              </a:spcAft>
              <a:buClrTx/>
              <a:buFontTx/>
              <a:buNone/>
            </a:pPr>
            <a:r>
              <a:rPr lang="sv-SE" altLang="sv-SE" sz="1800" b="1" dirty="0">
                <a:solidFill>
                  <a:srgbClr val="0000FF"/>
                </a:solidFill>
              </a:rPr>
              <a:t>boende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268538"/>
            <a:ext cx="414020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Oval 2"/>
          <p:cNvSpPr>
            <a:spLocks noChangeArrowheads="1"/>
          </p:cNvSpPr>
          <p:nvPr/>
        </p:nvSpPr>
        <p:spPr bwMode="auto">
          <a:xfrm>
            <a:off x="2208213" y="5526088"/>
            <a:ext cx="1998662"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3" name="Oval 3"/>
          <p:cNvSpPr>
            <a:spLocks noChangeArrowheads="1"/>
          </p:cNvSpPr>
          <p:nvPr/>
        </p:nvSpPr>
        <p:spPr bwMode="auto">
          <a:xfrm>
            <a:off x="587375" y="4410075"/>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4" name="Oval 4"/>
          <p:cNvSpPr>
            <a:spLocks noChangeArrowheads="1"/>
          </p:cNvSpPr>
          <p:nvPr/>
        </p:nvSpPr>
        <p:spPr bwMode="auto">
          <a:xfrm>
            <a:off x="407988" y="2544763"/>
            <a:ext cx="2519362" cy="161925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5" name="Oval 5"/>
          <p:cNvSpPr>
            <a:spLocks noChangeArrowheads="1"/>
          </p:cNvSpPr>
          <p:nvPr/>
        </p:nvSpPr>
        <p:spPr bwMode="auto">
          <a:xfrm>
            <a:off x="1349375" y="847725"/>
            <a:ext cx="2519363"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6" name="Oval 6"/>
          <p:cNvSpPr>
            <a:spLocks noChangeArrowheads="1"/>
          </p:cNvSpPr>
          <p:nvPr/>
        </p:nvSpPr>
        <p:spPr bwMode="auto">
          <a:xfrm>
            <a:off x="4367213" y="485775"/>
            <a:ext cx="2700337" cy="1439863"/>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7" name="Oval 7"/>
          <p:cNvSpPr>
            <a:spLocks noChangeArrowheads="1"/>
          </p:cNvSpPr>
          <p:nvPr/>
        </p:nvSpPr>
        <p:spPr bwMode="auto">
          <a:xfrm>
            <a:off x="7248525" y="1566863"/>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8" name="Oval 8"/>
          <p:cNvSpPr>
            <a:spLocks noChangeArrowheads="1"/>
          </p:cNvSpPr>
          <p:nvPr/>
        </p:nvSpPr>
        <p:spPr bwMode="auto">
          <a:xfrm>
            <a:off x="7427913" y="3367088"/>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69" name="Oval 9"/>
          <p:cNvSpPr>
            <a:spLocks noChangeArrowheads="1"/>
          </p:cNvSpPr>
          <p:nvPr/>
        </p:nvSpPr>
        <p:spPr bwMode="auto">
          <a:xfrm>
            <a:off x="6474619" y="5700713"/>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70" name="Text Box 10"/>
          <p:cNvSpPr txBox="1">
            <a:spLocks noChangeArrowheads="1"/>
          </p:cNvSpPr>
          <p:nvPr/>
        </p:nvSpPr>
        <p:spPr bwMode="auto">
          <a:xfrm>
            <a:off x="2317750" y="5719763"/>
            <a:ext cx="1889125"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Bofasta /</a:t>
            </a:r>
            <a:br>
              <a:rPr lang="sv-SE" altLang="sv-SE" sz="1800" b="1" dirty="0">
                <a:solidFill>
                  <a:srgbClr val="0000FF"/>
                </a:solidFill>
              </a:rPr>
            </a:br>
            <a:r>
              <a:rPr lang="sv-SE" altLang="sv-SE" sz="1800" b="1" dirty="0">
                <a:solidFill>
                  <a:srgbClr val="0000FF"/>
                </a:solidFill>
              </a:rPr>
              <a:t>Deltidsboende</a:t>
            </a:r>
          </a:p>
        </p:txBody>
      </p:sp>
      <p:sp>
        <p:nvSpPr>
          <p:cNvPr id="15371" name="Text Box 11"/>
          <p:cNvSpPr txBox="1">
            <a:spLocks noChangeArrowheads="1"/>
          </p:cNvSpPr>
          <p:nvPr/>
        </p:nvSpPr>
        <p:spPr bwMode="auto">
          <a:xfrm>
            <a:off x="6727032" y="5845176"/>
            <a:ext cx="1800225"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Skärgårds-</a:t>
            </a:r>
          </a:p>
          <a:p>
            <a:pPr eaLnBrk="1">
              <a:spcAft>
                <a:spcPct val="0"/>
              </a:spcAft>
              <a:buClrTx/>
              <a:buFontTx/>
              <a:buNone/>
            </a:pPr>
            <a:r>
              <a:rPr lang="sv-SE" altLang="sv-SE" sz="1800" b="1" dirty="0">
                <a:solidFill>
                  <a:srgbClr val="0000FF"/>
                </a:solidFill>
              </a:rPr>
              <a:t>bönder</a:t>
            </a:r>
          </a:p>
        </p:txBody>
      </p:sp>
      <p:sp>
        <p:nvSpPr>
          <p:cNvPr id="15372" name="Text Box 12"/>
          <p:cNvSpPr txBox="1">
            <a:spLocks noChangeArrowheads="1"/>
          </p:cNvSpPr>
          <p:nvPr/>
        </p:nvSpPr>
        <p:spPr bwMode="auto">
          <a:xfrm>
            <a:off x="7607300" y="3546475"/>
            <a:ext cx="1439863"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Besökare och turister</a:t>
            </a:r>
          </a:p>
        </p:txBody>
      </p:sp>
      <p:sp>
        <p:nvSpPr>
          <p:cNvPr id="15373" name="Text Box 13"/>
          <p:cNvSpPr txBox="1">
            <a:spLocks noChangeArrowheads="1"/>
          </p:cNvSpPr>
          <p:nvPr/>
        </p:nvSpPr>
        <p:spPr bwMode="auto">
          <a:xfrm>
            <a:off x="7607300" y="1746250"/>
            <a:ext cx="1439863"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dirty="0">
                <a:solidFill>
                  <a:srgbClr val="0000FF"/>
                </a:solidFill>
              </a:rPr>
              <a:t>Fritids-</a:t>
            </a:r>
          </a:p>
          <a:p>
            <a:pPr eaLnBrk="1">
              <a:spcAft>
                <a:spcPct val="0"/>
              </a:spcAft>
              <a:buClrTx/>
              <a:buFontTx/>
              <a:buNone/>
            </a:pPr>
            <a:r>
              <a:rPr lang="sv-SE" altLang="sv-SE" sz="1800" b="1" dirty="0">
                <a:solidFill>
                  <a:srgbClr val="0000FF"/>
                </a:solidFill>
              </a:rPr>
              <a:t>boende</a:t>
            </a:r>
          </a:p>
        </p:txBody>
      </p:sp>
      <p:sp>
        <p:nvSpPr>
          <p:cNvPr id="15374" name="Text Box 14"/>
          <p:cNvSpPr txBox="1">
            <a:spLocks noChangeArrowheads="1"/>
          </p:cNvSpPr>
          <p:nvPr/>
        </p:nvSpPr>
        <p:spPr bwMode="auto">
          <a:xfrm>
            <a:off x="768350" y="4591050"/>
            <a:ext cx="1800225"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Natur- och </a:t>
            </a:r>
          </a:p>
          <a:p>
            <a:pPr eaLnBrk="1">
              <a:spcAft>
                <a:spcPct val="0"/>
              </a:spcAft>
              <a:buClrTx/>
              <a:buFontTx/>
              <a:buNone/>
            </a:pPr>
            <a:r>
              <a:rPr lang="sv-SE" altLang="sv-SE" sz="1800" b="1">
                <a:solidFill>
                  <a:srgbClr val="0000FF"/>
                </a:solidFill>
              </a:rPr>
              <a:t>kulturvårdare</a:t>
            </a:r>
          </a:p>
        </p:txBody>
      </p:sp>
      <p:sp>
        <p:nvSpPr>
          <p:cNvPr id="15375" name="Text Box 15"/>
          <p:cNvSpPr txBox="1">
            <a:spLocks noChangeArrowheads="1"/>
          </p:cNvSpPr>
          <p:nvPr/>
        </p:nvSpPr>
        <p:spPr bwMode="auto">
          <a:xfrm>
            <a:off x="4908550" y="601663"/>
            <a:ext cx="2160588"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Kommunal marknadsföring – attraktionskraft som kommun</a:t>
            </a:r>
          </a:p>
        </p:txBody>
      </p:sp>
      <p:sp>
        <p:nvSpPr>
          <p:cNvPr id="15376" name="Text Box 16"/>
          <p:cNvSpPr txBox="1">
            <a:spLocks noChangeArrowheads="1"/>
          </p:cNvSpPr>
          <p:nvPr/>
        </p:nvSpPr>
        <p:spPr bwMode="auto">
          <a:xfrm>
            <a:off x="1727200" y="947738"/>
            <a:ext cx="2041525" cy="88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Företagare med </a:t>
            </a:r>
          </a:p>
          <a:p>
            <a:pPr eaLnBrk="1">
              <a:spcAft>
                <a:spcPct val="0"/>
              </a:spcAft>
              <a:buClrTx/>
              <a:buFontTx/>
              <a:buNone/>
            </a:pPr>
            <a:r>
              <a:rPr lang="sv-SE" altLang="sv-SE" sz="1800" b="1">
                <a:solidFill>
                  <a:srgbClr val="0000FF"/>
                </a:solidFill>
              </a:rPr>
              <a:t>verksamhet i skärgården</a:t>
            </a:r>
          </a:p>
        </p:txBody>
      </p:sp>
      <p:sp>
        <p:nvSpPr>
          <p:cNvPr id="15384" name="Text Box 24"/>
          <p:cNvSpPr txBox="1">
            <a:spLocks noChangeArrowheads="1"/>
          </p:cNvSpPr>
          <p:nvPr/>
        </p:nvSpPr>
        <p:spPr bwMode="auto">
          <a:xfrm>
            <a:off x="588963" y="2795588"/>
            <a:ext cx="2519362"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Skärgårds-</a:t>
            </a:r>
            <a:br>
              <a:rPr lang="sv-SE" altLang="sv-SE" sz="1800" b="1">
                <a:solidFill>
                  <a:srgbClr val="0000FF"/>
                </a:solidFill>
              </a:rPr>
            </a:br>
            <a:r>
              <a:rPr lang="sv-SE" altLang="sv-SE" sz="1800" b="1">
                <a:solidFill>
                  <a:srgbClr val="0000FF"/>
                </a:solidFill>
              </a:rPr>
              <a:t>företagare med </a:t>
            </a:r>
          </a:p>
          <a:p>
            <a:pPr eaLnBrk="1">
              <a:spcAft>
                <a:spcPct val="0"/>
              </a:spcAft>
              <a:buClrTx/>
              <a:buFontTx/>
              <a:buNone/>
            </a:pPr>
            <a:r>
              <a:rPr lang="sv-SE" altLang="sv-SE" sz="1800" b="1">
                <a:solidFill>
                  <a:srgbClr val="0000FF"/>
                </a:solidFill>
              </a:rPr>
              <a:t>säte och verksam-</a:t>
            </a:r>
          </a:p>
          <a:p>
            <a:pPr eaLnBrk="1">
              <a:spcAft>
                <a:spcPct val="0"/>
              </a:spcAft>
              <a:buClrTx/>
              <a:buFontTx/>
              <a:buNone/>
            </a:pPr>
            <a:r>
              <a:rPr lang="sv-SE" altLang="sv-SE" sz="1800" b="1">
                <a:solidFill>
                  <a:srgbClr val="0000FF"/>
                </a:solidFill>
              </a:rPr>
              <a:t>het i skärgården</a:t>
            </a:r>
          </a:p>
        </p:txBody>
      </p:sp>
      <p:sp>
        <p:nvSpPr>
          <p:cNvPr id="15386" name="Oval 26"/>
          <p:cNvSpPr>
            <a:spLocks noChangeArrowheads="1"/>
          </p:cNvSpPr>
          <p:nvPr/>
        </p:nvSpPr>
        <p:spPr bwMode="auto">
          <a:xfrm>
            <a:off x="4382889" y="5818981"/>
            <a:ext cx="1800225" cy="1079500"/>
          </a:xfrm>
          <a:prstGeom prst="ellipse">
            <a:avLst/>
          </a:prstGeom>
          <a:solidFill>
            <a:srgbClr val="99CC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a:p>
        </p:txBody>
      </p:sp>
      <p:sp>
        <p:nvSpPr>
          <p:cNvPr id="15387" name="Text Box 27"/>
          <p:cNvSpPr txBox="1">
            <a:spLocks noChangeArrowheads="1"/>
          </p:cNvSpPr>
          <p:nvPr/>
        </p:nvSpPr>
        <p:spPr bwMode="auto">
          <a:xfrm>
            <a:off x="4562276" y="6177756"/>
            <a:ext cx="1439863"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b="1">
                <a:solidFill>
                  <a:srgbClr val="0000FF"/>
                </a:solidFill>
              </a:rPr>
              <a:t>Markägare</a:t>
            </a:r>
          </a:p>
        </p:txBody>
      </p:sp>
      <p:sp>
        <p:nvSpPr>
          <p:cNvPr id="15389" name="Text Box 29"/>
          <p:cNvSpPr txBox="1">
            <a:spLocks noChangeArrowheads="1"/>
          </p:cNvSpPr>
          <p:nvPr/>
        </p:nvSpPr>
        <p:spPr bwMode="auto">
          <a:xfrm>
            <a:off x="7607300" y="2646363"/>
            <a:ext cx="1800225"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800000"/>
                </a:solidFill>
              </a:rPr>
              <a:t>sommaridyll</a:t>
            </a:r>
          </a:p>
          <a:p>
            <a:pPr eaLnBrk="1">
              <a:spcAft>
                <a:spcPct val="0"/>
              </a:spcAft>
              <a:buClrTx/>
              <a:buFontTx/>
              <a:buNone/>
            </a:pPr>
            <a:r>
              <a:rPr lang="sv-SE" altLang="sv-SE" sz="1800" dirty="0">
                <a:solidFill>
                  <a:srgbClr val="800000"/>
                </a:solidFill>
              </a:rPr>
              <a:t>service</a:t>
            </a:r>
          </a:p>
        </p:txBody>
      </p:sp>
      <p:sp>
        <p:nvSpPr>
          <p:cNvPr id="15390" name="Text Box 30"/>
          <p:cNvSpPr txBox="1">
            <a:spLocks noChangeArrowheads="1"/>
          </p:cNvSpPr>
          <p:nvPr/>
        </p:nvSpPr>
        <p:spPr bwMode="auto">
          <a:xfrm>
            <a:off x="8112125" y="4575174"/>
            <a:ext cx="1536700"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800000"/>
                </a:solidFill>
              </a:rPr>
              <a:t>service</a:t>
            </a:r>
          </a:p>
          <a:p>
            <a:pPr eaLnBrk="1">
              <a:spcAft>
                <a:spcPct val="0"/>
              </a:spcAft>
              <a:buClrTx/>
              <a:buFontTx/>
              <a:buNone/>
            </a:pPr>
            <a:r>
              <a:rPr lang="sv-SE" altLang="sv-SE" sz="1800" dirty="0">
                <a:solidFill>
                  <a:srgbClr val="800000"/>
                </a:solidFill>
              </a:rPr>
              <a:t>aktiviteter</a:t>
            </a:r>
          </a:p>
          <a:p>
            <a:pPr eaLnBrk="1">
              <a:spcAft>
                <a:spcPct val="0"/>
              </a:spcAft>
              <a:buClrTx/>
              <a:buFontTx/>
              <a:buNone/>
            </a:pPr>
            <a:r>
              <a:rPr lang="sv-SE" altLang="sv-SE" sz="1800" dirty="0">
                <a:solidFill>
                  <a:srgbClr val="800000"/>
                </a:solidFill>
              </a:rPr>
              <a:t>lugn och ro</a:t>
            </a:r>
          </a:p>
          <a:p>
            <a:pPr eaLnBrk="1">
              <a:spcAft>
                <a:spcPct val="0"/>
              </a:spcAft>
              <a:buClrTx/>
              <a:buFontTx/>
              <a:buNone/>
            </a:pPr>
            <a:r>
              <a:rPr lang="sv-SE" altLang="sv-SE" sz="1800" dirty="0">
                <a:solidFill>
                  <a:srgbClr val="800000"/>
                </a:solidFill>
              </a:rPr>
              <a:t>badstränder</a:t>
            </a:r>
          </a:p>
        </p:txBody>
      </p:sp>
      <p:sp>
        <p:nvSpPr>
          <p:cNvPr id="15391" name="Text Box 31"/>
          <p:cNvSpPr txBox="1">
            <a:spLocks noChangeArrowheads="1"/>
          </p:cNvSpPr>
          <p:nvPr/>
        </p:nvSpPr>
        <p:spPr bwMode="auto">
          <a:xfrm>
            <a:off x="497681" y="6065838"/>
            <a:ext cx="1979612"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800000"/>
                </a:solidFill>
              </a:rPr>
              <a:t>skola</a:t>
            </a:r>
          </a:p>
          <a:p>
            <a:pPr eaLnBrk="1">
              <a:spcAft>
                <a:spcPct val="0"/>
              </a:spcAft>
              <a:buClrTx/>
              <a:buFontTx/>
              <a:buNone/>
            </a:pPr>
            <a:r>
              <a:rPr lang="sv-SE" altLang="sv-SE" sz="1800" dirty="0">
                <a:solidFill>
                  <a:srgbClr val="800000"/>
                </a:solidFill>
              </a:rPr>
              <a:t>kommunikationer</a:t>
            </a:r>
          </a:p>
          <a:p>
            <a:pPr eaLnBrk="1">
              <a:spcAft>
                <a:spcPct val="0"/>
              </a:spcAft>
              <a:buClrTx/>
              <a:buFontTx/>
              <a:buNone/>
            </a:pPr>
            <a:r>
              <a:rPr lang="sv-SE" altLang="sv-SE" sz="1800" dirty="0">
                <a:solidFill>
                  <a:srgbClr val="800000"/>
                </a:solidFill>
              </a:rPr>
              <a:t>bredband</a:t>
            </a:r>
          </a:p>
          <a:p>
            <a:pPr eaLnBrk="1">
              <a:spcAft>
                <a:spcPct val="0"/>
              </a:spcAft>
              <a:buClrTx/>
              <a:buFontTx/>
              <a:buNone/>
            </a:pPr>
            <a:r>
              <a:rPr lang="sv-SE" altLang="sv-SE" sz="1800" dirty="0">
                <a:solidFill>
                  <a:srgbClr val="800000"/>
                </a:solidFill>
              </a:rPr>
              <a:t>samhällsservice</a:t>
            </a:r>
          </a:p>
        </p:txBody>
      </p:sp>
      <p:sp>
        <p:nvSpPr>
          <p:cNvPr id="15392" name="Text Box 32"/>
          <p:cNvSpPr txBox="1">
            <a:spLocks noChangeArrowheads="1"/>
          </p:cNvSpPr>
          <p:nvPr/>
        </p:nvSpPr>
        <p:spPr bwMode="auto">
          <a:xfrm>
            <a:off x="768350" y="428625"/>
            <a:ext cx="395922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800000"/>
                </a:solidFill>
              </a:rPr>
              <a:t>Marknadsföring och turistsatsningar</a:t>
            </a:r>
          </a:p>
        </p:txBody>
      </p:sp>
      <p:sp>
        <p:nvSpPr>
          <p:cNvPr id="15398" name="Text Box 38"/>
          <p:cNvSpPr txBox="1">
            <a:spLocks noChangeArrowheads="1"/>
          </p:cNvSpPr>
          <p:nvPr/>
        </p:nvSpPr>
        <p:spPr bwMode="auto">
          <a:xfrm>
            <a:off x="382588" y="1701800"/>
            <a:ext cx="1979612"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1800" dirty="0">
                <a:solidFill>
                  <a:srgbClr val="800000"/>
                </a:solidFill>
              </a:rPr>
              <a:t>Frakt, gods, bredband, samhällsservice</a:t>
            </a:r>
          </a:p>
        </p:txBody>
      </p:sp>
      <p:sp>
        <p:nvSpPr>
          <p:cNvPr id="32809" name="Text Box 40"/>
          <p:cNvSpPr txBox="1">
            <a:spLocks noChangeArrowheads="1"/>
          </p:cNvSpPr>
          <p:nvPr/>
        </p:nvSpPr>
        <p:spPr bwMode="auto">
          <a:xfrm>
            <a:off x="7427913" y="323850"/>
            <a:ext cx="2220912"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pPr>
            <a:r>
              <a:rPr lang="sv-SE" altLang="sv-SE" sz="2400" b="1">
                <a:solidFill>
                  <a:srgbClr val="008000"/>
                </a:solidFill>
              </a:rPr>
              <a:t>Vad är viktigast och för vem?</a:t>
            </a:r>
          </a:p>
        </p:txBody>
      </p:sp>
      <p:pic>
        <p:nvPicPr>
          <p:cNvPr id="3281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900" y="6143625"/>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l="5475" t="2103"/>
          <a:stretch>
            <a:fillRect/>
          </a:stretch>
        </p:blipFill>
        <p:spPr bwMode="auto">
          <a:xfrm>
            <a:off x="215900" y="250825"/>
            <a:ext cx="496887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l="3117" r="1489"/>
          <a:stretch>
            <a:fillRect/>
          </a:stretch>
        </p:blipFill>
        <p:spPr bwMode="auto">
          <a:xfrm>
            <a:off x="5226050" y="255588"/>
            <a:ext cx="4710113" cy="719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53650" cy="7580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63" y="323850"/>
            <a:ext cx="617537"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503238" y="423863"/>
            <a:ext cx="7019925"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r>
              <a:rPr lang="sv-SE" altLang="sv-SE" sz="2400" b="1" dirty="0">
                <a:solidFill>
                  <a:srgbClr val="0000FF"/>
                </a:solidFill>
                <a:latin typeface="Calibri" panose="020F0502020204030204" pitchFamily="34" charset="0"/>
              </a:rPr>
              <a:t>SKÄRGÅRDSKUNSKAP</a:t>
            </a:r>
          </a:p>
          <a:p>
            <a:r>
              <a:rPr lang="sv-SE" altLang="sv-SE" sz="2400" dirty="0">
                <a:solidFill>
                  <a:srgbClr val="0000FF"/>
                </a:solidFill>
                <a:latin typeface="Calibri" panose="020F0502020204030204" pitchFamily="34" charset="0"/>
              </a:rPr>
              <a:t>En presentation av SIKO, Skärgårdens Intresseföreningars </a:t>
            </a:r>
            <a:r>
              <a:rPr lang="sv-SE" altLang="sv-SE" sz="2400" dirty="0" err="1">
                <a:solidFill>
                  <a:srgbClr val="0000FF"/>
                </a:solidFill>
                <a:latin typeface="Calibri" panose="020F0502020204030204" pitchFamily="34" charset="0"/>
              </a:rPr>
              <a:t>KontaktOrganisation</a:t>
            </a:r>
            <a:endParaRPr lang="sv-SE" altLang="sv-SE" sz="2400" dirty="0">
              <a:solidFill>
                <a:srgbClr val="0000FF"/>
              </a:solidFill>
              <a:latin typeface="Calibri" panose="020F0502020204030204" pitchFamily="34" charset="0"/>
            </a:endParaRPr>
          </a:p>
          <a:p>
            <a:endParaRPr lang="sv-SE" altLang="sv-SE" sz="2400" dirty="0">
              <a:solidFill>
                <a:srgbClr val="0000FF"/>
              </a:solidFill>
              <a:latin typeface="Calibri" panose="020F0502020204030204" pitchFamily="34" charset="0"/>
            </a:endParaRPr>
          </a:p>
          <a:p>
            <a:endParaRPr lang="sv-SE" altLang="sv-SE" dirty="0">
              <a:solidFill>
                <a:srgbClr val="0000FF"/>
              </a:solidFill>
              <a:latin typeface="Calibri" panose="020F0502020204030204" pitchFamily="34" charset="0"/>
            </a:endParaRPr>
          </a:p>
        </p:txBody>
      </p:sp>
      <p:pic>
        <p:nvPicPr>
          <p:cNvPr id="6" name="Picture 1">
            <a:extLst>
              <a:ext uri="{FF2B5EF4-FFF2-40B4-BE49-F238E27FC236}">
                <a16:creationId xmlns:a16="http://schemas.microsoft.com/office/drawing/2014/main" xmlns="" id="{9B8FBF0F-1157-4F8D-B227-52703F416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 y="-34131"/>
            <a:ext cx="10155238" cy="7627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ktangel 1">
            <a:extLst>
              <a:ext uri="{FF2B5EF4-FFF2-40B4-BE49-F238E27FC236}">
                <a16:creationId xmlns:a16="http://schemas.microsoft.com/office/drawing/2014/main" xmlns="" id="{9BA384B9-DB88-4CE4-861E-92A91840DAD7}"/>
              </a:ext>
            </a:extLst>
          </p:cNvPr>
          <p:cNvSpPr/>
          <p:nvPr/>
        </p:nvSpPr>
        <p:spPr>
          <a:xfrm>
            <a:off x="791840" y="673160"/>
            <a:ext cx="5038725" cy="1323439"/>
          </a:xfrm>
          <a:prstGeom prst="rect">
            <a:avLst/>
          </a:prstGeom>
        </p:spPr>
        <p:txBody>
          <a:bodyPr>
            <a:spAutoFit/>
          </a:bodyPr>
          <a:lstStyle/>
          <a:p>
            <a:r>
              <a:rPr lang="sv-SE" altLang="sv-SE" sz="2000" b="1" dirty="0">
                <a:solidFill>
                  <a:srgbClr val="0000FF"/>
                </a:solidFill>
                <a:latin typeface="Calibri" panose="020F0502020204030204" pitchFamily="34" charset="0"/>
              </a:rPr>
              <a:t>SIKO organiserar de fastboende </a:t>
            </a:r>
            <a:r>
              <a:rPr lang="sv-SE" altLang="sv-SE" sz="2000" dirty="0">
                <a:solidFill>
                  <a:srgbClr val="0000FF"/>
                </a:solidFill>
                <a:latin typeface="Calibri" panose="020F0502020204030204" pitchFamily="34" charset="0"/>
              </a:rPr>
              <a:t>– </a:t>
            </a:r>
          </a:p>
          <a:p>
            <a:r>
              <a:rPr lang="sv-SE" altLang="sv-SE" sz="2000" dirty="0">
                <a:solidFill>
                  <a:srgbClr val="0000FF"/>
                </a:solidFill>
                <a:latin typeface="Calibri" panose="020F0502020204030204" pitchFamily="34" charset="0"/>
              </a:rPr>
              <a:t>en brokig skara av t ex hantverkare med småbarn, servicepersonal, pendlare och </a:t>
            </a:r>
            <a:br>
              <a:rPr lang="sv-SE" altLang="sv-SE" sz="2000" dirty="0">
                <a:solidFill>
                  <a:srgbClr val="0000FF"/>
                </a:solidFill>
                <a:latin typeface="Calibri" panose="020F0502020204030204" pitchFamily="34" charset="0"/>
              </a:rPr>
            </a:br>
            <a:r>
              <a:rPr lang="sv-SE" altLang="sv-SE" sz="2000" dirty="0">
                <a:solidFill>
                  <a:srgbClr val="0000FF"/>
                </a:solidFill>
                <a:latin typeface="Calibri" panose="020F0502020204030204" pitchFamily="34" charset="0"/>
              </a:rPr>
              <a:t>utflyttade pensionärer </a:t>
            </a:r>
            <a:endParaRPr lang="sv-SE" sz="2000" dirty="0"/>
          </a:p>
        </p:txBody>
      </p:sp>
      <p:pic>
        <p:nvPicPr>
          <p:cNvPr id="7" name="Picture 4">
            <a:extLst>
              <a:ext uri="{FF2B5EF4-FFF2-40B4-BE49-F238E27FC236}">
                <a16:creationId xmlns:a16="http://schemas.microsoft.com/office/drawing/2014/main" xmlns="" id="{52C78F2B-1230-4E96-B31C-440A193EF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709" y="357981"/>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3">
            <a:extLst>
              <a:ext uri="{FF2B5EF4-FFF2-40B4-BE49-F238E27FC236}">
                <a16:creationId xmlns:a16="http://schemas.microsoft.com/office/drawing/2014/main" xmlns="" id="{C36758D3-C96A-4D77-A167-57D974B0A5AD}"/>
              </a:ext>
            </a:extLst>
          </p:cNvPr>
          <p:cNvSpPr>
            <a:spLocks noChangeArrowheads="1"/>
          </p:cNvSpPr>
          <p:nvPr/>
        </p:nvSpPr>
        <p:spPr bwMode="auto">
          <a:xfrm>
            <a:off x="3816176" y="6660157"/>
            <a:ext cx="5646738" cy="833437"/>
          </a:xfrm>
          <a:prstGeom prst="rect">
            <a:avLst/>
          </a:prstGeom>
          <a:noFill/>
          <a:ln w="25560">
            <a:solidFill>
              <a:srgbClr val="C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eaLnBrk="1">
              <a:lnSpc>
                <a:spcPct val="100000"/>
              </a:lnSpc>
              <a:spcAft>
                <a:spcPct val="0"/>
              </a:spcAft>
              <a:buClrTx/>
              <a:buFontTx/>
              <a:buNone/>
            </a:pPr>
            <a:r>
              <a:rPr lang="sv-SE" altLang="sv-SE" sz="2400" b="1" dirty="0">
                <a:solidFill>
                  <a:srgbClr val="0000FF"/>
                </a:solidFill>
                <a:latin typeface="Calibri" panose="020F0502020204030204" pitchFamily="34" charset="0"/>
              </a:rPr>
              <a:t>Att främja arbete och boende i skärgården!</a:t>
            </a:r>
          </a:p>
          <a:p>
            <a:pPr eaLnBrk="1">
              <a:lnSpc>
                <a:spcPct val="100000"/>
              </a:lnSpc>
              <a:spcAft>
                <a:spcPct val="0"/>
              </a:spcAft>
              <a:buClrTx/>
              <a:buFontTx/>
              <a:buNone/>
            </a:pPr>
            <a:r>
              <a:rPr lang="sv-SE" altLang="sv-SE" sz="2400" b="1" dirty="0">
                <a:solidFill>
                  <a:srgbClr val="0000FF"/>
                </a:solidFill>
                <a:latin typeface="Calibri" panose="020F0502020204030204" pitchFamily="34" charset="0"/>
              </a:rPr>
              <a:t>Med högsta prioritet för unga i skärgården!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a:extLst>
              <a:ext uri="{28A0092B-C50C-407E-A947-70E740481C1C}">
                <a14:useLocalDpi xmlns:a14="http://schemas.microsoft.com/office/drawing/2010/main" val="0"/>
              </a:ext>
            </a:extLst>
          </a:blip>
          <a:srcRect l="2858" t="983" r="1428" b="862"/>
          <a:stretch>
            <a:fillRect/>
          </a:stretch>
        </p:blipFill>
        <p:spPr bwMode="auto">
          <a:xfrm>
            <a:off x="144463" y="136525"/>
            <a:ext cx="4824412"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450" t="1590" r="2895"/>
          <a:stretch>
            <a:fillRect/>
          </a:stretch>
        </p:blipFill>
        <p:spPr bwMode="auto">
          <a:xfrm>
            <a:off x="5111750" y="220663"/>
            <a:ext cx="4752975"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extLst>
              <a:ext uri="{28A0092B-C50C-407E-A947-70E740481C1C}">
                <a14:useLocalDpi xmlns:a14="http://schemas.microsoft.com/office/drawing/2010/main" val="0"/>
              </a:ext>
            </a:extLst>
          </a:blip>
          <a:srcRect l="2151" t="1456" b="-2"/>
          <a:stretch>
            <a:fillRect/>
          </a:stretch>
        </p:blipFill>
        <p:spPr bwMode="auto">
          <a:xfrm>
            <a:off x="25400" y="179388"/>
            <a:ext cx="4837113"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l="2254" r="1286"/>
          <a:stretch>
            <a:fillRect/>
          </a:stretch>
        </p:blipFill>
        <p:spPr bwMode="auto">
          <a:xfrm>
            <a:off x="5111750" y="93663"/>
            <a:ext cx="4824413"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l="3514" t="1456" r="1485" b="1012"/>
          <a:stretch>
            <a:fillRect/>
          </a:stretch>
        </p:blipFill>
        <p:spPr bwMode="auto">
          <a:xfrm>
            <a:off x="144463" y="180975"/>
            <a:ext cx="4824412" cy="713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l="2173" t="1010" r="1639"/>
          <a:stretch>
            <a:fillRect/>
          </a:stretch>
        </p:blipFill>
        <p:spPr bwMode="auto">
          <a:xfrm>
            <a:off x="5256213" y="179388"/>
            <a:ext cx="4608512" cy="713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431800" y="323850"/>
            <a:ext cx="82296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lnSpc>
                <a:spcPct val="93000"/>
              </a:lnSpc>
              <a:spcAft>
                <a:spcPct val="0"/>
              </a:spcAft>
              <a:buClrTx/>
              <a:buFontTx/>
              <a:buNone/>
            </a:pPr>
            <a:r>
              <a:rPr lang="sv-SE" altLang="sv-SE" sz="2800" b="1" dirty="0">
                <a:solidFill>
                  <a:srgbClr val="0000FF"/>
                </a:solidFill>
              </a:rPr>
              <a:t>Företagsamma skärgården</a:t>
            </a:r>
          </a:p>
        </p:txBody>
      </p:sp>
      <p:sp>
        <p:nvSpPr>
          <p:cNvPr id="9218" name="Text Box 2"/>
          <p:cNvSpPr txBox="1">
            <a:spLocks noChangeArrowheads="1"/>
          </p:cNvSpPr>
          <p:nvPr/>
        </p:nvSpPr>
        <p:spPr bwMode="auto">
          <a:xfrm>
            <a:off x="576263" y="1331913"/>
            <a:ext cx="8408987"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marL="342900" indent="-333375">
              <a:lnSpc>
                <a:spcPct val="102000"/>
              </a:lnSpc>
              <a:spcAft>
                <a:spcPts val="142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ts val="1200"/>
              </a:spcAft>
              <a:buClrTx/>
              <a:buFontTx/>
              <a:buNone/>
            </a:pPr>
            <a:r>
              <a:rPr lang="sv-SE" altLang="sv-SE" sz="2400" b="1" dirty="0"/>
              <a:t>Företagsfrekvensen</a:t>
            </a:r>
            <a:r>
              <a:rPr lang="sv-SE" altLang="sv-SE" sz="2400" dirty="0"/>
              <a:t> på landsbygden är generellt högre än den är i städerna. Det finns givetvis ett samband. Om ingen vill anställa dig där du bor, så får du börja arbeta i egen regi för din försörjning.</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577850" y="2997200"/>
            <a:ext cx="8408988" cy="137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marL="342900" indent="-333375">
              <a:lnSpc>
                <a:spcPct val="102000"/>
              </a:lnSpc>
              <a:spcAft>
                <a:spcPts val="142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ts val="1200"/>
              </a:spcAft>
              <a:buClrTx/>
              <a:buFontTx/>
              <a:buNone/>
            </a:pPr>
            <a:r>
              <a:rPr lang="sv-SE" altLang="sv-SE" sz="2400" b="1" dirty="0"/>
              <a:t>Exempel från Värmdö kommun </a:t>
            </a:r>
            <a:r>
              <a:rPr lang="sv-SE" altLang="sv-SE" sz="2400" dirty="0"/>
              <a:t>visar att antalet företag i kommunen som helhet är 1 949 företag på 35 000 invånare och På Möja, en av öarna i kommunen, 71 företag på 260 invånare.</a:t>
            </a:r>
          </a:p>
        </p:txBody>
      </p:sp>
      <p:sp>
        <p:nvSpPr>
          <p:cNvPr id="6" name="Text Box 2"/>
          <p:cNvSpPr txBox="1">
            <a:spLocks noChangeArrowheads="1"/>
          </p:cNvSpPr>
          <p:nvPr/>
        </p:nvSpPr>
        <p:spPr bwMode="auto">
          <a:xfrm>
            <a:off x="563563" y="4476750"/>
            <a:ext cx="8408987"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marL="342900" indent="-333375">
              <a:lnSpc>
                <a:spcPct val="102000"/>
              </a:lnSpc>
              <a:spcAft>
                <a:spcPts val="142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ts val="1200"/>
              </a:spcAft>
              <a:buClrTx/>
              <a:buFontTx/>
              <a:buNone/>
            </a:pPr>
            <a:r>
              <a:rPr lang="sv-SE" altLang="sv-SE" sz="2400" b="1" dirty="0"/>
              <a:t>Många företag på öarna är mikroföretag</a:t>
            </a:r>
            <a:r>
              <a:rPr lang="sv-SE" altLang="sv-SE" sz="2400" dirty="0"/>
              <a:t>. Det finns också en stark entreprenörskultur. </a:t>
            </a:r>
          </a:p>
        </p:txBody>
      </p:sp>
      <p:sp>
        <p:nvSpPr>
          <p:cNvPr id="7" name="Text Box 2"/>
          <p:cNvSpPr txBox="1">
            <a:spLocks noChangeArrowheads="1"/>
          </p:cNvSpPr>
          <p:nvPr/>
        </p:nvSpPr>
        <p:spPr bwMode="auto">
          <a:xfrm>
            <a:off x="576263" y="5737225"/>
            <a:ext cx="8408987"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marL="342900" indent="-333375">
              <a:lnSpc>
                <a:spcPct val="102000"/>
              </a:lnSpc>
              <a:spcAft>
                <a:spcPts val="142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ts val="1200"/>
              </a:spcAft>
              <a:buClrTx/>
              <a:buFontTx/>
              <a:buNone/>
            </a:pPr>
            <a:r>
              <a:rPr lang="sv-SE" altLang="sv-SE" sz="2400" b="1"/>
              <a:t>”Avstånd till kommuncentrum” mätt i tid </a:t>
            </a:r>
            <a:r>
              <a:rPr lang="sv-SE" altLang="sv-SE" sz="2400"/>
              <a:t>(inte kilometer) så är stora delar av Stockholms skärgård definitionsmässigt </a:t>
            </a:r>
            <a:r>
              <a:rPr lang="sv-SE" altLang="sv-SE" sz="2400" u="sng"/>
              <a:t>glesbygd.</a:t>
            </a:r>
            <a:r>
              <a:rPr lang="sv-SE" altLang="sv-SE" sz="2400"/>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360363" y="274638"/>
            <a:ext cx="832643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nchor="ct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lnSpc>
                <a:spcPct val="93000"/>
              </a:lnSpc>
              <a:spcAft>
                <a:spcPct val="0"/>
              </a:spcAft>
              <a:buClrTx/>
              <a:buFontTx/>
              <a:buNone/>
            </a:pPr>
            <a:r>
              <a:rPr lang="sv-SE" altLang="sv-SE" sz="2800" b="1">
                <a:solidFill>
                  <a:srgbClr val="0000FF"/>
                </a:solidFill>
              </a:rPr>
              <a:t>Den ursprungliga skärgårdsbefolkningens </a:t>
            </a:r>
            <a:br>
              <a:rPr lang="sv-SE" altLang="sv-SE" sz="2800" b="1">
                <a:solidFill>
                  <a:srgbClr val="0000FF"/>
                </a:solidFill>
              </a:rPr>
            </a:br>
            <a:r>
              <a:rPr lang="sv-SE" altLang="sv-SE" sz="2800" b="1">
                <a:solidFill>
                  <a:srgbClr val="0000FF"/>
                </a:solidFill>
              </a:rPr>
              <a:t>kulturella rötter</a:t>
            </a:r>
          </a:p>
        </p:txBody>
      </p:sp>
      <p:sp>
        <p:nvSpPr>
          <p:cNvPr id="8194" name="Text Box 2"/>
          <p:cNvSpPr txBox="1">
            <a:spLocks noChangeArrowheads="1"/>
          </p:cNvSpPr>
          <p:nvPr/>
        </p:nvSpPr>
        <p:spPr bwMode="auto">
          <a:xfrm>
            <a:off x="503238" y="1331913"/>
            <a:ext cx="8856662" cy="352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50000"/>
              </a:lnSpc>
              <a:spcAft>
                <a:spcPts val="600"/>
              </a:spcAft>
              <a:buClrTx/>
              <a:buFontTx/>
              <a:buNone/>
            </a:pPr>
            <a:r>
              <a:rPr lang="sv-SE" altLang="sv-SE" sz="2000" b="1" dirty="0"/>
              <a:t>”Skärgårdsliv i gången tid”, författare Roland Svensson, utgiven 1961:</a:t>
            </a:r>
          </a:p>
          <a:p>
            <a:pPr eaLnBrk="1">
              <a:lnSpc>
                <a:spcPct val="150000"/>
              </a:lnSpc>
              <a:spcAft>
                <a:spcPct val="0"/>
              </a:spcAft>
              <a:buClrTx/>
              <a:buFontTx/>
              <a:buNone/>
            </a:pPr>
            <a:r>
              <a:rPr lang="sv-SE" altLang="sv-SE" sz="2000" i="1" dirty="0"/>
              <a:t>”….. - men en sak hade de alla gemensamt: självhushåll gjorde dem relativt oberoende av staden. Den säregna naturen tvingade dem att bli mångsysslare. Boskapsskötsel, fiske, fraktseglation, jakt och skogsbruk skapade en driftig och självständig människotyp, som var van att klara sig ur alla knipor med egen kraft. </a:t>
            </a:r>
            <a:br>
              <a:rPr lang="sv-SE" altLang="sv-SE" sz="2000" i="1" dirty="0"/>
            </a:br>
            <a:r>
              <a:rPr lang="sv-SE" altLang="sv-SE" sz="2000" i="1" dirty="0"/>
              <a:t>På grund av isoleringen bibehöll livsformerna på många öar åtskilliga mycket ålderdomliga drag.”</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088" y="4427909"/>
            <a:ext cx="3644900" cy="295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46038"/>
            <a:ext cx="10169525" cy="76263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138" y="6692900"/>
            <a:ext cx="617537"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193509" y="4283893"/>
            <a:ext cx="9289032" cy="2232248"/>
          </a:xfrm>
          <a:prstGeom prst="rect">
            <a:avLst/>
          </a:prstGeom>
          <a:solidFill>
            <a:srgbClr val="F2F2F2">
              <a:alpha val="10196"/>
            </a:srgbClr>
          </a:solidFill>
          <a:ln>
            <a:noFill/>
          </a:ln>
          <a:effectLst>
            <a:glow rad="228600">
              <a:schemeClr val="accent4">
                <a:satMod val="175000"/>
                <a:alpha val="40000"/>
              </a:schemeClr>
            </a:glow>
          </a:effec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a:defRPr/>
            </a:pPr>
            <a:r>
              <a:rPr lang="sv-SE" altLang="sv-SE" sz="4000" dirty="0">
                <a:solidFill>
                  <a:srgbClr val="DE7F00"/>
                </a:solidFill>
                <a:effectLst>
                  <a:outerShdw blurRad="38100" dist="38100" dir="2700000" algn="tl">
                    <a:srgbClr val="C0C0C0"/>
                  </a:outerShdw>
                </a:effectLst>
                <a:latin typeface="Calibri" panose="020F0502020204030204" pitchFamily="34" charset="0"/>
              </a:rPr>
              <a:t>Levande skärgård – </a:t>
            </a:r>
          </a:p>
          <a:p>
            <a:pPr algn="ctr">
              <a:defRPr/>
            </a:pPr>
            <a:r>
              <a:rPr lang="sv-SE" altLang="sv-SE" sz="4000" dirty="0">
                <a:solidFill>
                  <a:srgbClr val="DE7F00"/>
                </a:solidFill>
                <a:effectLst>
                  <a:outerShdw blurRad="38100" dist="38100" dir="2700000" algn="tl">
                    <a:srgbClr val="C0C0C0"/>
                  </a:outerShdw>
                </a:effectLst>
                <a:latin typeface="Calibri" panose="020F0502020204030204" pitchFamily="34" charset="0"/>
              </a:rPr>
              <a:t>skärgårdsbarn firar skolavslutning och början på sommarlovet hemma på sin ö!</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457200" y="274638"/>
            <a:ext cx="82296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a:lnSpc>
                <a:spcPct val="102000"/>
              </a:lnSpc>
              <a:spcAft>
                <a:spcPct val="0"/>
              </a:spcAft>
              <a:buClrTx/>
              <a:buFontTx/>
              <a:buNone/>
            </a:pPr>
            <a:r>
              <a:rPr lang="sv-SE" altLang="sv-SE" sz="2800" b="1" dirty="0">
                <a:solidFill>
                  <a:srgbClr val="0000FF"/>
                </a:solidFill>
                <a:latin typeface="Calibri" panose="020F0502020204030204" pitchFamily="34" charset="0"/>
              </a:rPr>
              <a:t>Vad har SIKO gjort</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150" y="201613"/>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1" name="Text Box 6"/>
          <p:cNvSpPr txBox="1">
            <a:spLocks noChangeArrowheads="1"/>
          </p:cNvSpPr>
          <p:nvPr/>
        </p:nvSpPr>
        <p:spPr bwMode="auto">
          <a:xfrm>
            <a:off x="684213" y="784993"/>
            <a:ext cx="8002588" cy="138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00000"/>
              </a:lnSpc>
              <a:spcBef>
                <a:spcPts val="888"/>
              </a:spcBef>
              <a:spcAft>
                <a:spcPts val="888"/>
              </a:spcAft>
            </a:pPr>
            <a:r>
              <a:rPr lang="sv-SE" altLang="sv-SE" sz="2000" dirty="0">
                <a:latin typeface="Calibri" panose="020F0502020204030204" pitchFamily="34" charset="0"/>
              </a:rPr>
              <a:t>Kärnan i SIKO:s verksamhet är att företräda de bofasta och </a:t>
            </a:r>
            <a:r>
              <a:rPr lang="sv-SE" altLang="sv-SE" sz="2000" u="sng" dirty="0">
                <a:latin typeface="Calibri" panose="020F0502020204030204" pitchFamily="34" charset="0"/>
              </a:rPr>
              <a:t>bidra med samlad kunskap</a:t>
            </a:r>
            <a:r>
              <a:rPr lang="sv-SE" altLang="sv-SE" sz="2000" dirty="0">
                <a:latin typeface="Calibri" panose="020F0502020204030204" pitchFamily="34" charset="0"/>
              </a:rPr>
              <a:t> till beslutsfattare och tjänstemän, vilka fattar beslut som är avgörande för möjligheterna att bo och verka i skärgården för såväl fastboende som deltidsboende. </a:t>
            </a:r>
          </a:p>
        </p:txBody>
      </p:sp>
      <p:sp>
        <p:nvSpPr>
          <p:cNvPr id="2" name="Rectangle 1"/>
          <p:cNvSpPr/>
          <p:nvPr/>
        </p:nvSpPr>
        <p:spPr>
          <a:xfrm>
            <a:off x="654637" y="2204798"/>
            <a:ext cx="8262937" cy="900246"/>
          </a:xfrm>
          <a:prstGeom prst="rect">
            <a:avLst/>
          </a:prstGeom>
        </p:spPr>
        <p:txBody>
          <a:bodyPr>
            <a:spAutoFit/>
          </a:bodyPr>
          <a:lstStyle/>
          <a:p>
            <a:pPr eaLnBrk="1">
              <a:spcBef>
                <a:spcPts val="888"/>
              </a:spcBef>
              <a:spcAft>
                <a:spcPts val="600"/>
              </a:spcAft>
              <a:defRPr/>
            </a:pPr>
            <a:r>
              <a:rPr lang="sv-SE" altLang="sv-SE" sz="2000" b="1" i="1" dirty="0">
                <a:solidFill>
                  <a:schemeClr val="tx1"/>
                </a:solidFill>
                <a:latin typeface="Calibri" panose="020F0502020204030204" pitchFamily="34" charset="0"/>
              </a:rPr>
              <a:t>SIKO har bland annat:</a:t>
            </a:r>
          </a:p>
          <a:p>
            <a:pPr marL="342900" indent="-342900" eaLnBrk="1">
              <a:spcBef>
                <a:spcPts val="888"/>
              </a:spcBef>
              <a:spcAft>
                <a:spcPts val="600"/>
              </a:spcAft>
              <a:buFont typeface="Arial" panose="020B0604020202020204" pitchFamily="34" charset="0"/>
              <a:buChar char="•"/>
              <a:defRPr/>
            </a:pPr>
            <a:r>
              <a:rPr lang="sv-SE" altLang="sv-SE" sz="2000" dirty="0">
                <a:solidFill>
                  <a:schemeClr val="tx1"/>
                </a:solidFill>
                <a:latin typeface="Calibri" panose="020F0502020204030204" pitchFamily="34" charset="0"/>
              </a:rPr>
              <a:t>Sett till att turlistorna för båtarna möjliggör pendling till arbete och skola</a:t>
            </a:r>
          </a:p>
        </p:txBody>
      </p:sp>
      <p:sp>
        <p:nvSpPr>
          <p:cNvPr id="3" name="Rectangle 2"/>
          <p:cNvSpPr>
            <a:spLocks noChangeArrowheads="1"/>
          </p:cNvSpPr>
          <p:nvPr/>
        </p:nvSpPr>
        <p:spPr bwMode="auto">
          <a:xfrm>
            <a:off x="654637" y="3178642"/>
            <a:ext cx="888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a:buFont typeface="Arial" panose="020B0604020202020204" pitchFamily="34" charset="0"/>
              <a:buChar char="•"/>
            </a:pPr>
            <a:r>
              <a:rPr lang="sv-SE" altLang="sv-SE" sz="2000" dirty="0">
                <a:solidFill>
                  <a:schemeClr val="tx1"/>
                </a:solidFill>
                <a:latin typeface="Calibri" panose="020F0502020204030204" pitchFamily="34" charset="0"/>
              </a:rPr>
              <a:t>Påverkat så att skärgården inte glöms bort i den långsiktiga regionplaneringen</a:t>
            </a:r>
            <a:endParaRPr lang="sv-SE" altLang="sv-SE" sz="2000" dirty="0">
              <a:solidFill>
                <a:schemeClr val="tx1"/>
              </a:solidFill>
            </a:endParaRPr>
          </a:p>
        </p:txBody>
      </p:sp>
      <p:sp>
        <p:nvSpPr>
          <p:cNvPr id="4" name="Rectangle 3"/>
          <p:cNvSpPr>
            <a:spLocks noChangeArrowheads="1"/>
          </p:cNvSpPr>
          <p:nvPr/>
        </p:nvSpPr>
        <p:spPr bwMode="auto">
          <a:xfrm>
            <a:off x="673100" y="3518211"/>
            <a:ext cx="85717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eaLnBrk="1">
              <a:spcBef>
                <a:spcPts val="888"/>
              </a:spcBef>
              <a:spcAft>
                <a:spcPts val="888"/>
              </a:spcAft>
              <a:buFont typeface="Arial" panose="020B0604020202020204" pitchFamily="34" charset="0"/>
              <a:buChar char="•"/>
            </a:pPr>
            <a:r>
              <a:rPr lang="sv-SE" altLang="sv-SE" sz="2000" dirty="0">
                <a:solidFill>
                  <a:schemeClr val="tx1"/>
                </a:solidFill>
                <a:latin typeface="Calibri" panose="020F0502020204030204" pitchFamily="34" charset="0"/>
              </a:rPr>
              <a:t>Drivit bredbandsutbyggnaden i skärgården, därigenom skapat arbetstillfällen och möjliggjort distansarbete. </a:t>
            </a:r>
          </a:p>
        </p:txBody>
      </p:sp>
      <p:sp>
        <p:nvSpPr>
          <p:cNvPr id="5" name="Rectangle 4"/>
          <p:cNvSpPr>
            <a:spLocks noChangeArrowheads="1"/>
          </p:cNvSpPr>
          <p:nvPr/>
        </p:nvSpPr>
        <p:spPr bwMode="auto">
          <a:xfrm>
            <a:off x="664562" y="4250045"/>
            <a:ext cx="8662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eaLnBrk="1">
              <a:spcBef>
                <a:spcPts val="888"/>
              </a:spcBef>
              <a:spcAft>
                <a:spcPts val="888"/>
              </a:spcAft>
              <a:buSzPct val="100000"/>
              <a:buFont typeface="Arial" panose="020B0604020202020204" pitchFamily="34" charset="0"/>
              <a:buChar char="•"/>
            </a:pPr>
            <a:r>
              <a:rPr lang="sv-SE" altLang="sv-SE" sz="2000" dirty="0">
                <a:solidFill>
                  <a:schemeClr val="tx1"/>
                </a:solidFill>
                <a:latin typeface="Calibri" panose="020F0502020204030204" pitchFamily="34" charset="0"/>
              </a:rPr>
              <a:t>Bidragit med vår kunskap (om reseplanering, öppettider, aktiviteter, korrekt information i turistbroschyrer etc) så att satsningar på besöksnäringen får förutsättningar att lyckas.</a:t>
            </a:r>
          </a:p>
        </p:txBody>
      </p:sp>
      <p:sp>
        <p:nvSpPr>
          <p:cNvPr id="6" name="Rectangle 5"/>
          <p:cNvSpPr>
            <a:spLocks noChangeArrowheads="1"/>
          </p:cNvSpPr>
          <p:nvPr/>
        </p:nvSpPr>
        <p:spPr bwMode="auto">
          <a:xfrm>
            <a:off x="673100" y="5399502"/>
            <a:ext cx="866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spcBef>
                <a:spcPts val="888"/>
              </a:spcBef>
              <a:spcAft>
                <a:spcPts val="600"/>
              </a:spcAft>
            </a:pPr>
            <a:r>
              <a:rPr lang="sv-SE" altLang="sv-SE" sz="2000" dirty="0">
                <a:solidFill>
                  <a:schemeClr val="tx1"/>
                </a:solidFill>
                <a:latin typeface="Calibri" panose="020F0502020204030204" pitchFamily="34" charset="0"/>
              </a:rPr>
              <a:t>SIKO har ett nätverk av fastboende från hela skärgården och genom en aktiv demokratisk dialog på våra möten är </a:t>
            </a:r>
            <a:r>
              <a:rPr lang="sv-SE" altLang="sv-SE" sz="2000" u="sng" dirty="0">
                <a:solidFill>
                  <a:schemeClr val="tx1"/>
                </a:solidFill>
                <a:latin typeface="Calibri" panose="020F0502020204030204" pitchFamily="34" charset="0"/>
              </a:rPr>
              <a:t>SIKO representativa för de bofasta</a:t>
            </a:r>
            <a:r>
              <a:rPr lang="sv-SE" altLang="sv-SE" sz="2000" dirty="0">
                <a:solidFill>
                  <a:schemeClr val="tx1"/>
                </a:solidFill>
                <a:latin typeface="Calibri" panose="020F0502020204030204" pitchFamily="34" charset="0"/>
              </a:rPr>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30A651A9-259F-4CA8-BD9D-4B89F5447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08"/>
          <a:stretch>
            <a:fillRect/>
          </a:stretch>
        </p:blipFill>
        <p:spPr bwMode="auto">
          <a:xfrm>
            <a:off x="4972293" y="4499917"/>
            <a:ext cx="4194175" cy="2965450"/>
          </a:xfrm>
          <a:prstGeom prst="rect">
            <a:avLst/>
          </a:prstGeom>
          <a:noFill/>
          <a:ln>
            <a:noFill/>
          </a:ln>
          <a:effectLst/>
          <a:extLst>
            <a:ext uri="{909E8E84-426E-40DD-AFC4-6F175D3DCCD1}">
              <a14:hiddenFill xmlns:a14="http://schemas.microsoft.com/office/drawing/2010/main">
                <a:blipFill dpi="0" rotWithShape="0">
                  <a:blip/>
                  <a:srcRect b="280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xmlns="" id="{F429C150-9ADC-4535-8AC3-49DD44E95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24" y="4499917"/>
            <a:ext cx="4321175" cy="2965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ruta 1">
            <a:extLst>
              <a:ext uri="{FF2B5EF4-FFF2-40B4-BE49-F238E27FC236}">
                <a16:creationId xmlns:a16="http://schemas.microsoft.com/office/drawing/2014/main" xmlns="" id="{72A4996F-11D9-4946-96D5-200D523624CB}"/>
              </a:ext>
            </a:extLst>
          </p:cNvPr>
          <p:cNvSpPr txBox="1"/>
          <p:nvPr/>
        </p:nvSpPr>
        <p:spPr>
          <a:xfrm>
            <a:off x="647824" y="107429"/>
            <a:ext cx="7056784" cy="4185761"/>
          </a:xfrm>
          <a:prstGeom prst="rect">
            <a:avLst/>
          </a:prstGeom>
          <a:noFill/>
        </p:spPr>
        <p:txBody>
          <a:bodyPr wrap="square" rtlCol="0">
            <a:spAutoFit/>
          </a:bodyPr>
          <a:lstStyle/>
          <a:p>
            <a:r>
              <a:rPr lang="sv-SE" sz="3200" b="1" dirty="0">
                <a:solidFill>
                  <a:schemeClr val="accent2"/>
                </a:solidFill>
                <a:latin typeface="Calibri" panose="020F0502020204030204" pitchFamily="34" charset="0"/>
                <a:cs typeface="Calibri" panose="020F0502020204030204" pitchFamily="34" charset="0"/>
              </a:rPr>
              <a:t>Största utmaningen - avfolkningen</a:t>
            </a:r>
          </a:p>
          <a:p>
            <a:endParaRPr lang="sv-SE" dirty="0">
              <a:solidFill>
                <a:srgbClr val="0070C0"/>
              </a:solidFill>
            </a:endParaRPr>
          </a:p>
          <a:p>
            <a:pPr>
              <a:defRPr/>
            </a:pPr>
            <a:r>
              <a:rPr lang="sv-SE" altLang="sv-SE" dirty="0">
                <a:solidFill>
                  <a:schemeClr val="tx1"/>
                </a:solidFill>
              </a:rPr>
              <a:t>I attraktiva delar av skärgården finns ett ekonomiskt tryck som är både positivt och negativt. Detta genererar öar och samhällen som under vintertid är nästan helt avfolkade, men mycket livaktiga på sommaren.</a:t>
            </a:r>
          </a:p>
          <a:p>
            <a:pPr>
              <a:defRPr/>
            </a:pPr>
            <a:endParaRPr lang="sv-SE" dirty="0">
              <a:solidFill>
                <a:schemeClr val="tx1"/>
              </a:solidFill>
            </a:endParaRPr>
          </a:p>
          <a:p>
            <a:pPr>
              <a:defRPr/>
            </a:pPr>
            <a:r>
              <a:rPr lang="sv-SE" altLang="sv-SE" dirty="0">
                <a:solidFill>
                  <a:schemeClr val="tx1"/>
                </a:solidFill>
              </a:rPr>
              <a:t>Säsongsvariationen med två månader med överbefolkning och tio månader med tomma hus ger en skev bild av skärgården för de som bara åker dit under sommarsäsongen.</a:t>
            </a:r>
          </a:p>
          <a:p>
            <a:pPr>
              <a:defRPr/>
            </a:pPr>
            <a:endParaRPr lang="sv-SE" dirty="0">
              <a:solidFill>
                <a:srgbClr val="0070C0"/>
              </a:solidFill>
            </a:endParaRPr>
          </a:p>
          <a:p>
            <a:pPr>
              <a:defRPr/>
            </a:pPr>
            <a:r>
              <a:rPr lang="sv-SE" b="1" dirty="0">
                <a:solidFill>
                  <a:schemeClr val="tx1"/>
                </a:solidFill>
              </a:rPr>
              <a:t>Ett ökat hel och deltidsboende måste premieras för att bevara och utveckla en skärgård, som är attraktiv att leva och bo i samt att besöka</a:t>
            </a:r>
            <a:r>
              <a:rPr lang="sv-SE" dirty="0">
                <a:solidFill>
                  <a:schemeClr val="tx1"/>
                </a:solidFill>
              </a:rPr>
              <a:t>.</a:t>
            </a:r>
            <a:endParaRPr lang="sv-SE" dirty="0">
              <a:solidFill>
                <a:srgbClr val="0070C0"/>
              </a:solidFill>
            </a:endParaRPr>
          </a:p>
        </p:txBody>
      </p:sp>
      <p:pic>
        <p:nvPicPr>
          <p:cNvPr id="3" name="Picture 4">
            <a:extLst>
              <a:ext uri="{FF2B5EF4-FFF2-40B4-BE49-F238E27FC236}">
                <a16:creationId xmlns:a16="http://schemas.microsoft.com/office/drawing/2014/main" xmlns="" id="{98328AD9-6E01-4116-B65F-75FFAD2D7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1912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ChangeArrowheads="1"/>
          </p:cNvSpPr>
          <p:nvPr/>
        </p:nvSpPr>
        <p:spPr bwMode="auto">
          <a:xfrm>
            <a:off x="755650" y="436563"/>
            <a:ext cx="8101013" cy="162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Aft>
                <a:spcPct val="0"/>
              </a:spcAft>
              <a:buClrTx/>
              <a:buFontTx/>
              <a:buNone/>
            </a:pPr>
            <a:r>
              <a:rPr lang="sv-SE" altLang="sv-SE" sz="2000" b="1" dirty="0">
                <a:solidFill>
                  <a:srgbClr val="0000FF"/>
                </a:solidFill>
              </a:rPr>
              <a:t>Kommunindelning för Stockholms län går ”på tvären”</a:t>
            </a:r>
            <a:r>
              <a:rPr lang="sv-SE" altLang="sv-SE" sz="2000" dirty="0">
                <a:solidFill>
                  <a:srgbClr val="0000FF"/>
                </a:solidFill>
              </a:rPr>
              <a:t>, </a:t>
            </a:r>
            <a:br>
              <a:rPr lang="sv-SE" altLang="sv-SE" sz="2000" dirty="0">
                <a:solidFill>
                  <a:srgbClr val="0000FF"/>
                </a:solidFill>
              </a:rPr>
            </a:br>
            <a:r>
              <a:rPr lang="sv-SE" altLang="sv-SE" sz="2000" dirty="0">
                <a:solidFill>
                  <a:srgbClr val="0000FF"/>
                </a:solidFill>
              </a:rPr>
              <a:t>dvs det finns ingen renodlad skärgårdskommun, utan skärgården är befolkningsmässigt </a:t>
            </a:r>
            <a:r>
              <a:rPr lang="sv-SE" altLang="sv-SE" sz="2000" u="sng" dirty="0">
                <a:solidFill>
                  <a:srgbClr val="0000FF"/>
                </a:solidFill>
              </a:rPr>
              <a:t>endast en marginell del av respektive kommun</a:t>
            </a:r>
            <a:r>
              <a:rPr lang="sv-SE" altLang="sv-SE" sz="2000" dirty="0">
                <a:solidFill>
                  <a:srgbClr val="0000FF"/>
                </a:solidFill>
              </a:rPr>
              <a:t>. Skärgården behandlas också oftast som </a:t>
            </a:r>
            <a:r>
              <a:rPr lang="sv-SE" altLang="sv-SE" sz="2000" u="sng" dirty="0">
                <a:solidFill>
                  <a:srgbClr val="0000FF"/>
                </a:solidFill>
              </a:rPr>
              <a:t>ett område för turism och friluftsliv</a:t>
            </a:r>
            <a:r>
              <a:rPr lang="sv-SE" altLang="sv-SE" sz="2000" dirty="0">
                <a:solidFill>
                  <a:srgbClr val="0000FF"/>
                </a:solidFill>
              </a:rPr>
              <a:t>. </a:t>
            </a:r>
            <a:r>
              <a:rPr lang="sv-SE" altLang="sv-SE" sz="2000" b="1" dirty="0">
                <a:solidFill>
                  <a:srgbClr val="0000FF"/>
                </a:solidFill>
              </a:rPr>
              <a:t>Under senaste åren har deltidsboendet ökat markant.</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3040"/>
          <a:stretch/>
        </p:blipFill>
        <p:spPr bwMode="auto">
          <a:xfrm>
            <a:off x="1145132" y="2231228"/>
            <a:ext cx="5422653" cy="50404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p:cNvSpPr txBox="1">
            <a:spLocks noChangeArrowheads="1"/>
          </p:cNvSpPr>
          <p:nvPr/>
        </p:nvSpPr>
        <p:spPr bwMode="auto">
          <a:xfrm>
            <a:off x="785093" y="2378074"/>
            <a:ext cx="3240360" cy="833178"/>
          </a:xfrm>
          <a:prstGeom prst="rect">
            <a:avLst/>
          </a:prstGeom>
          <a:solidFill>
            <a:schemeClr val="bg1"/>
          </a:solidFill>
          <a:ln w="38100" cmpd="dbl">
            <a:solidFill>
              <a:srgbClr val="C00000"/>
            </a:solidFill>
          </a:ln>
          <a:effectLst/>
          <a:extLst/>
        </p:spPr>
        <p:txBody>
          <a:bodyPr wrap="square"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400" b="1" dirty="0">
                <a:solidFill>
                  <a:srgbClr val="C00000"/>
                </a:solidFill>
                <a:latin typeface="Arial" panose="020B0604020202020204" pitchFamily="34" charset="0"/>
              </a:rPr>
              <a:t>Skärgårdskommuner</a:t>
            </a:r>
            <a:br>
              <a:rPr lang="sv-SE" altLang="sv-SE" sz="2400" b="1" dirty="0">
                <a:solidFill>
                  <a:srgbClr val="C00000"/>
                </a:solidFill>
                <a:latin typeface="Arial" panose="020B0604020202020204" pitchFamily="34" charset="0"/>
              </a:rPr>
            </a:br>
            <a:r>
              <a:rPr lang="sv-SE" altLang="sv-SE" sz="2400" b="1" dirty="0">
                <a:solidFill>
                  <a:srgbClr val="C00000"/>
                </a:solidFill>
                <a:latin typeface="Arial" panose="020B0604020202020204" pitchFamily="34" charset="0"/>
              </a:rPr>
              <a:t>i Stockholms län:</a:t>
            </a:r>
          </a:p>
        </p:txBody>
      </p:sp>
      <p:sp>
        <p:nvSpPr>
          <p:cNvPr id="6" name="Text Box 4"/>
          <p:cNvSpPr txBox="1">
            <a:spLocks noChangeArrowheads="1"/>
          </p:cNvSpPr>
          <p:nvPr/>
        </p:nvSpPr>
        <p:spPr bwMode="auto">
          <a:xfrm>
            <a:off x="6768504" y="2783178"/>
            <a:ext cx="1439862"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Norrtälje</a:t>
            </a:r>
          </a:p>
        </p:txBody>
      </p:sp>
      <p:sp>
        <p:nvSpPr>
          <p:cNvPr id="7" name="Text Box 4"/>
          <p:cNvSpPr txBox="1">
            <a:spLocks noChangeArrowheads="1"/>
          </p:cNvSpPr>
          <p:nvPr/>
        </p:nvSpPr>
        <p:spPr bwMode="auto">
          <a:xfrm>
            <a:off x="6770438" y="3276890"/>
            <a:ext cx="15843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Österåker</a:t>
            </a:r>
          </a:p>
        </p:txBody>
      </p:sp>
      <p:sp>
        <p:nvSpPr>
          <p:cNvPr id="8" name="Text Box 4"/>
          <p:cNvSpPr txBox="1">
            <a:spLocks noChangeArrowheads="1"/>
          </p:cNvSpPr>
          <p:nvPr/>
        </p:nvSpPr>
        <p:spPr bwMode="auto">
          <a:xfrm>
            <a:off x="6784378" y="5866897"/>
            <a:ext cx="15843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Haninge</a:t>
            </a:r>
          </a:p>
        </p:txBody>
      </p:sp>
      <p:sp>
        <p:nvSpPr>
          <p:cNvPr id="9" name="Text Box 4"/>
          <p:cNvSpPr txBox="1">
            <a:spLocks noChangeArrowheads="1"/>
          </p:cNvSpPr>
          <p:nvPr/>
        </p:nvSpPr>
        <p:spPr bwMode="auto">
          <a:xfrm>
            <a:off x="6763741" y="4355597"/>
            <a:ext cx="1584325"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Värmdö</a:t>
            </a:r>
          </a:p>
        </p:txBody>
      </p:sp>
      <p:sp>
        <p:nvSpPr>
          <p:cNvPr id="10" name="Text Box 4"/>
          <p:cNvSpPr txBox="1">
            <a:spLocks noChangeArrowheads="1"/>
          </p:cNvSpPr>
          <p:nvPr/>
        </p:nvSpPr>
        <p:spPr bwMode="auto">
          <a:xfrm>
            <a:off x="6763741" y="4822322"/>
            <a:ext cx="158432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(Nacka)</a:t>
            </a:r>
          </a:p>
        </p:txBody>
      </p:sp>
      <p:sp>
        <p:nvSpPr>
          <p:cNvPr id="11" name="Text Box 4"/>
          <p:cNvSpPr txBox="1">
            <a:spLocks noChangeArrowheads="1"/>
          </p:cNvSpPr>
          <p:nvPr/>
        </p:nvSpPr>
        <p:spPr bwMode="auto">
          <a:xfrm>
            <a:off x="6744691" y="3808703"/>
            <a:ext cx="158432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Vaxholm</a:t>
            </a:r>
          </a:p>
        </p:txBody>
      </p:sp>
      <p:sp>
        <p:nvSpPr>
          <p:cNvPr id="12" name="Text Box 4"/>
          <p:cNvSpPr txBox="1">
            <a:spLocks noChangeArrowheads="1"/>
          </p:cNvSpPr>
          <p:nvPr/>
        </p:nvSpPr>
        <p:spPr bwMode="auto">
          <a:xfrm>
            <a:off x="6766121" y="6402969"/>
            <a:ext cx="158432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Nynäshamn</a:t>
            </a:r>
          </a:p>
        </p:txBody>
      </p:sp>
      <p:sp>
        <p:nvSpPr>
          <p:cNvPr id="13" name="Text Box 4"/>
          <p:cNvSpPr txBox="1">
            <a:spLocks noChangeArrowheads="1"/>
          </p:cNvSpPr>
          <p:nvPr/>
        </p:nvSpPr>
        <p:spPr bwMode="auto">
          <a:xfrm>
            <a:off x="6784379" y="5317622"/>
            <a:ext cx="158432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10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lnSpc>
                <a:spcPct val="10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10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10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lnSpc>
                <a:spcPct val="10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a:lnSpc>
                <a:spcPct val="100000"/>
              </a:lnSpc>
              <a:spcAft>
                <a:spcPct val="0"/>
              </a:spcAft>
              <a:buClrTx/>
              <a:buFontTx/>
              <a:buNone/>
            </a:pPr>
            <a:r>
              <a:rPr lang="sv-SE" altLang="sv-SE" sz="2000" dirty="0">
                <a:solidFill>
                  <a:srgbClr val="3333CC"/>
                </a:solidFill>
                <a:latin typeface="Arial" panose="020B0604020202020204" pitchFamily="34" charset="0"/>
              </a:rPr>
              <a:t>(Tyresö)</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Bildobjekt 1" descr="Skarv som äter en gädda">
            <a:extLst>
              <a:ext uri="{FF2B5EF4-FFF2-40B4-BE49-F238E27FC236}">
                <a16:creationId xmlns:a16="http://schemas.microsoft.com/office/drawing/2014/main" xmlns="" id="{8D73AE0B-1827-4B72-959D-C385954D1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94" y="3345888"/>
            <a:ext cx="411003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Bildobjekt 4">
            <a:extLst>
              <a:ext uri="{FF2B5EF4-FFF2-40B4-BE49-F238E27FC236}">
                <a16:creationId xmlns:a16="http://schemas.microsoft.com/office/drawing/2014/main" xmlns="" id="{E735008F-C360-4686-B8C6-045BA8B294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352" y="3345888"/>
            <a:ext cx="382746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29">
            <a:extLst>
              <a:ext uri="{FF2B5EF4-FFF2-40B4-BE49-F238E27FC236}">
                <a16:creationId xmlns:a16="http://schemas.microsoft.com/office/drawing/2014/main" xmlns="" id="{DF3E5F4A-EFA3-4A5D-A0B4-E3C603327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84" y="1365399"/>
            <a:ext cx="91440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ruta 1">
            <a:extLst>
              <a:ext uri="{FF2B5EF4-FFF2-40B4-BE49-F238E27FC236}">
                <a16:creationId xmlns:a16="http://schemas.microsoft.com/office/drawing/2014/main" xmlns="" id="{37220330-48A6-4E2A-9CE6-9C647EB05C0D}"/>
              </a:ext>
            </a:extLst>
          </p:cNvPr>
          <p:cNvSpPr txBox="1">
            <a:spLocks noChangeArrowheads="1"/>
          </p:cNvSpPr>
          <p:nvPr/>
        </p:nvSpPr>
        <p:spPr bwMode="auto">
          <a:xfrm>
            <a:off x="1538372" y="550407"/>
            <a:ext cx="5865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2400" b="1" dirty="0">
                <a:solidFill>
                  <a:schemeClr val="accent2"/>
                </a:solidFill>
              </a:rPr>
              <a:t>Fler utmaningar - att vårda livet i havet</a:t>
            </a:r>
          </a:p>
        </p:txBody>
      </p:sp>
      <p:sp>
        <p:nvSpPr>
          <p:cNvPr id="12295" name="textruta 2">
            <a:extLst>
              <a:ext uri="{FF2B5EF4-FFF2-40B4-BE49-F238E27FC236}">
                <a16:creationId xmlns:a16="http://schemas.microsoft.com/office/drawing/2014/main" xmlns="" id="{27AAED52-0DEA-442B-B221-861EE9A77FC4}"/>
              </a:ext>
            </a:extLst>
          </p:cNvPr>
          <p:cNvSpPr txBox="1">
            <a:spLocks noChangeArrowheads="1"/>
          </p:cNvSpPr>
          <p:nvPr/>
        </p:nvSpPr>
        <p:spPr bwMode="auto">
          <a:xfrm>
            <a:off x="1511920" y="2983359"/>
            <a:ext cx="2338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dirty="0">
                <a:solidFill>
                  <a:schemeClr val="tx1"/>
                </a:solidFill>
              </a:rPr>
              <a:t>Stockholms skärgård</a:t>
            </a:r>
          </a:p>
        </p:txBody>
      </p:sp>
      <p:sp>
        <p:nvSpPr>
          <p:cNvPr id="12296" name="textruta 6">
            <a:extLst>
              <a:ext uri="{FF2B5EF4-FFF2-40B4-BE49-F238E27FC236}">
                <a16:creationId xmlns:a16="http://schemas.microsoft.com/office/drawing/2014/main" xmlns="" id="{D13B7428-B7EB-4552-A5EC-EEA47BF4C4B9}"/>
              </a:ext>
            </a:extLst>
          </p:cNvPr>
          <p:cNvSpPr txBox="1">
            <a:spLocks noChangeArrowheads="1"/>
          </p:cNvSpPr>
          <p:nvPr/>
        </p:nvSpPr>
        <p:spPr bwMode="auto">
          <a:xfrm>
            <a:off x="5958457" y="2987749"/>
            <a:ext cx="213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altLang="sv-SE" dirty="0">
                <a:solidFill>
                  <a:schemeClr val="tx1"/>
                </a:solidFill>
              </a:rPr>
              <a:t>Ålands skärgård</a:t>
            </a:r>
          </a:p>
        </p:txBody>
      </p:sp>
      <p:pic>
        <p:nvPicPr>
          <p:cNvPr id="9" name="Picture 4">
            <a:extLst>
              <a:ext uri="{FF2B5EF4-FFF2-40B4-BE49-F238E27FC236}">
                <a16:creationId xmlns:a16="http://schemas.microsoft.com/office/drawing/2014/main" xmlns="" id="{D1A9895D-569D-46E8-AA03-CBAA40255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851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3825" y="179388"/>
            <a:ext cx="4897438" cy="732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xmlns="" id="{BE3A8918-6C4C-417C-A335-D5173689F075}"/>
              </a:ext>
            </a:extLst>
          </p:cNvPr>
          <p:cNvSpPr/>
          <p:nvPr/>
        </p:nvSpPr>
        <p:spPr>
          <a:xfrm>
            <a:off x="215776" y="1835621"/>
            <a:ext cx="3134191" cy="349968"/>
          </a:xfrm>
          <a:prstGeom prst="rect">
            <a:avLst/>
          </a:prstGeom>
        </p:spPr>
        <p:txBody>
          <a:bodyPr wrap="none">
            <a:spAutoFit/>
          </a:bodyPr>
          <a:lstStyle/>
          <a:p>
            <a:pPr algn="ctr" eaLnBrk="1" hangingPunct="1">
              <a:lnSpc>
                <a:spcPct val="93000"/>
              </a:lnSpc>
            </a:pPr>
            <a:r>
              <a:rPr lang="sv-SE" altLang="sv-SE" b="1" dirty="0">
                <a:solidFill>
                  <a:srgbClr val="0000FF"/>
                </a:solidFill>
              </a:rPr>
              <a:t>Företagsamma skärgården</a:t>
            </a:r>
          </a:p>
        </p:txBody>
      </p:sp>
      <p:pic>
        <p:nvPicPr>
          <p:cNvPr id="4" name="Picture 4">
            <a:extLst>
              <a:ext uri="{FF2B5EF4-FFF2-40B4-BE49-F238E27FC236}">
                <a16:creationId xmlns:a16="http://schemas.microsoft.com/office/drawing/2014/main" xmlns="" id="{5D6AE04F-049D-4961-9231-43673D112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3975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9">
            <a:extLst>
              <a:ext uri="{FF2B5EF4-FFF2-40B4-BE49-F238E27FC236}">
                <a16:creationId xmlns:a16="http://schemas.microsoft.com/office/drawing/2014/main" xmlns="" id="{64BEA757-AC0D-4462-A2A6-6A51BEE76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289593"/>
            <a:ext cx="91440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ruta 4">
            <a:extLst>
              <a:ext uri="{FF2B5EF4-FFF2-40B4-BE49-F238E27FC236}">
                <a16:creationId xmlns:a16="http://schemas.microsoft.com/office/drawing/2014/main" xmlns="" id="{E0DF252D-BE93-4FDD-949B-B80614A7B53F}"/>
              </a:ext>
            </a:extLst>
          </p:cNvPr>
          <p:cNvSpPr txBox="1">
            <a:spLocks noChangeArrowheads="1"/>
          </p:cNvSpPr>
          <p:nvPr/>
        </p:nvSpPr>
        <p:spPr bwMode="auto">
          <a:xfrm>
            <a:off x="3786188" y="2444237"/>
            <a:ext cx="232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b="1" dirty="0">
                <a:solidFill>
                  <a:schemeClr val="accent2"/>
                </a:solidFill>
              </a:rPr>
              <a:t>Bränslebeskattning</a:t>
            </a:r>
          </a:p>
        </p:txBody>
      </p:sp>
      <p:sp>
        <p:nvSpPr>
          <p:cNvPr id="15364" name="textruta 1">
            <a:extLst>
              <a:ext uri="{FF2B5EF4-FFF2-40B4-BE49-F238E27FC236}">
                <a16:creationId xmlns:a16="http://schemas.microsoft.com/office/drawing/2014/main" xmlns="" id="{9A30E807-CE9A-43FB-AB47-E287440B5D25}"/>
              </a:ext>
            </a:extLst>
          </p:cNvPr>
          <p:cNvSpPr txBox="1">
            <a:spLocks noChangeArrowheads="1"/>
          </p:cNvSpPr>
          <p:nvPr/>
        </p:nvSpPr>
        <p:spPr bwMode="auto">
          <a:xfrm>
            <a:off x="6681788" y="2853767"/>
            <a:ext cx="1160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altLang="sv-SE" dirty="0">
                <a:solidFill>
                  <a:schemeClr val="tx1"/>
                </a:solidFill>
              </a:rPr>
              <a:t>Sälsafari</a:t>
            </a:r>
          </a:p>
        </p:txBody>
      </p:sp>
      <p:sp>
        <p:nvSpPr>
          <p:cNvPr id="4" name="textruta 3">
            <a:extLst>
              <a:ext uri="{FF2B5EF4-FFF2-40B4-BE49-F238E27FC236}">
                <a16:creationId xmlns:a16="http://schemas.microsoft.com/office/drawing/2014/main" xmlns="" id="{FB10C8DE-2229-43E3-B2E5-88FAB398809E}"/>
              </a:ext>
            </a:extLst>
          </p:cNvPr>
          <p:cNvSpPr txBox="1"/>
          <p:nvPr/>
        </p:nvSpPr>
        <p:spPr>
          <a:xfrm>
            <a:off x="1342368" y="6372125"/>
            <a:ext cx="6442789" cy="646331"/>
          </a:xfrm>
          <a:prstGeom prst="rect">
            <a:avLst/>
          </a:prstGeom>
          <a:solidFill>
            <a:schemeClr val="accent2">
              <a:lumMod val="60000"/>
              <a:lumOff val="40000"/>
            </a:schemeClr>
          </a:solidFill>
        </p:spPr>
        <p:txBody>
          <a:bodyPr wrap="none">
            <a:spAutoFit/>
          </a:bodyPr>
          <a:lstStyle/>
          <a:p>
            <a:pPr>
              <a:defRPr/>
            </a:pPr>
            <a:r>
              <a:rPr lang="sv-SE" dirty="0">
                <a:solidFill>
                  <a:schemeClr val="tx1"/>
                </a:solidFill>
              </a:rPr>
              <a:t>Alla båtar som är en integrerad del i näringsverksamhet skall </a:t>
            </a:r>
          </a:p>
          <a:p>
            <a:pPr>
              <a:defRPr/>
            </a:pPr>
            <a:r>
              <a:rPr lang="sv-SE" dirty="0">
                <a:solidFill>
                  <a:schemeClr val="tx1"/>
                </a:solidFill>
              </a:rPr>
              <a:t>ha rätt att använda </a:t>
            </a:r>
            <a:r>
              <a:rPr lang="sv-SE" dirty="0" err="1">
                <a:solidFill>
                  <a:schemeClr val="tx1"/>
                </a:solidFill>
              </a:rPr>
              <a:t>lågskattat</a:t>
            </a:r>
            <a:r>
              <a:rPr lang="sv-SE" dirty="0">
                <a:solidFill>
                  <a:schemeClr val="tx1"/>
                </a:solidFill>
              </a:rPr>
              <a:t> bränsle.</a:t>
            </a:r>
          </a:p>
        </p:txBody>
      </p:sp>
      <p:grpSp>
        <p:nvGrpSpPr>
          <p:cNvPr id="15369" name="Grupp 4">
            <a:extLst>
              <a:ext uri="{FF2B5EF4-FFF2-40B4-BE49-F238E27FC236}">
                <a16:creationId xmlns:a16="http://schemas.microsoft.com/office/drawing/2014/main" xmlns="" id="{90F14E24-682A-492F-9EE2-BB67710CB17D}"/>
              </a:ext>
            </a:extLst>
          </p:cNvPr>
          <p:cNvGrpSpPr>
            <a:grpSpLocks/>
          </p:cNvGrpSpPr>
          <p:nvPr/>
        </p:nvGrpSpPr>
        <p:grpSpPr bwMode="auto">
          <a:xfrm>
            <a:off x="1174750" y="2852767"/>
            <a:ext cx="3511550" cy="3194050"/>
            <a:chOff x="1194087" y="2416548"/>
            <a:chExt cx="3511296" cy="3194324"/>
          </a:xfrm>
        </p:grpSpPr>
        <p:pic>
          <p:nvPicPr>
            <p:cNvPr id="15373" name="Picture 10" descr="http://www.skargarden.se/wp-content/uploads/2017/08/7E7A1565-960x640.jpg">
              <a:extLst>
                <a:ext uri="{FF2B5EF4-FFF2-40B4-BE49-F238E27FC236}">
                  <a16:creationId xmlns:a16="http://schemas.microsoft.com/office/drawing/2014/main" xmlns="" id="{68733AEA-335E-40EE-94DB-2B9C6CCF4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087" y="2824526"/>
              <a:ext cx="3511296" cy="234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textruta 1">
              <a:extLst>
                <a:ext uri="{FF2B5EF4-FFF2-40B4-BE49-F238E27FC236}">
                  <a16:creationId xmlns:a16="http://schemas.microsoft.com/office/drawing/2014/main" xmlns="" id="{DF939B17-566E-4684-9C8F-0DAA86C9E41B}"/>
                </a:ext>
              </a:extLst>
            </p:cNvPr>
            <p:cNvSpPr txBox="1">
              <a:spLocks noChangeArrowheads="1"/>
            </p:cNvSpPr>
            <p:nvPr/>
          </p:nvSpPr>
          <p:spPr bwMode="auto">
            <a:xfrm>
              <a:off x="1938898" y="2416548"/>
              <a:ext cx="2313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a:solidFill>
                    <a:schemeClr val="tx1"/>
                  </a:solidFill>
                </a:rPr>
                <a:t>Kiropraktor/massage</a:t>
              </a:r>
            </a:p>
          </p:txBody>
        </p:sp>
        <p:sp>
          <p:nvSpPr>
            <p:cNvPr id="15375" name="textruta 2">
              <a:extLst>
                <a:ext uri="{FF2B5EF4-FFF2-40B4-BE49-F238E27FC236}">
                  <a16:creationId xmlns:a16="http://schemas.microsoft.com/office/drawing/2014/main" xmlns="" id="{E7941D98-02A7-4F16-A69B-0091F81DF1F6}"/>
                </a:ext>
              </a:extLst>
            </p:cNvPr>
            <p:cNvSpPr txBox="1">
              <a:spLocks noChangeArrowheads="1"/>
            </p:cNvSpPr>
            <p:nvPr/>
          </p:nvSpPr>
          <p:spPr bwMode="auto">
            <a:xfrm>
              <a:off x="1530115" y="5241540"/>
              <a:ext cx="283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a:solidFill>
                    <a:schemeClr val="tx1"/>
                  </a:solidFill>
                </a:rPr>
                <a:t>Bränslekostnad ca 15 kr/l</a:t>
              </a:r>
            </a:p>
          </p:txBody>
        </p:sp>
      </p:grpSp>
      <p:pic>
        <p:nvPicPr>
          <p:cNvPr id="15370" name="Bildobjekt 2" descr="https://www.sommarfest.se/sites/default/files/styles/event/public/5_B%C3%A5t_utsikt_600_300.jpg?itok=HPRg3Z4b">
            <a:extLst>
              <a:ext uri="{FF2B5EF4-FFF2-40B4-BE49-F238E27FC236}">
                <a16:creationId xmlns:a16="http://schemas.microsoft.com/office/drawing/2014/main" xmlns="" id="{72EECC5B-A2E0-4169-BD01-2341026CF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3237585"/>
            <a:ext cx="440055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ruta 6">
            <a:extLst>
              <a:ext uri="{FF2B5EF4-FFF2-40B4-BE49-F238E27FC236}">
                <a16:creationId xmlns:a16="http://schemas.microsoft.com/office/drawing/2014/main" xmlns="" id="{BD82C431-F25E-485B-B69E-C97670539AD8}"/>
              </a:ext>
            </a:extLst>
          </p:cNvPr>
          <p:cNvSpPr txBox="1">
            <a:spLocks noChangeArrowheads="1"/>
          </p:cNvSpPr>
          <p:nvPr/>
        </p:nvSpPr>
        <p:spPr bwMode="auto">
          <a:xfrm>
            <a:off x="5832400" y="5684463"/>
            <a:ext cx="2646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dirty="0">
                <a:solidFill>
                  <a:schemeClr val="tx1"/>
                </a:solidFill>
              </a:rPr>
              <a:t>Bränslekostnad ca 8 kr/l</a:t>
            </a:r>
          </a:p>
        </p:txBody>
      </p:sp>
      <p:pic>
        <p:nvPicPr>
          <p:cNvPr id="14" name="Picture 4">
            <a:extLst>
              <a:ext uri="{FF2B5EF4-FFF2-40B4-BE49-F238E27FC236}">
                <a16:creationId xmlns:a16="http://schemas.microsoft.com/office/drawing/2014/main" xmlns="" id="{A5E66288-E5E9-4477-BF50-04B02F029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4284" y="410198"/>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ruta 1">
            <a:extLst>
              <a:ext uri="{FF2B5EF4-FFF2-40B4-BE49-F238E27FC236}">
                <a16:creationId xmlns:a16="http://schemas.microsoft.com/office/drawing/2014/main" xmlns="" id="{7D6E055E-7646-46E7-A277-14A4D8E87FE3}"/>
              </a:ext>
            </a:extLst>
          </p:cNvPr>
          <p:cNvSpPr txBox="1"/>
          <p:nvPr/>
        </p:nvSpPr>
        <p:spPr>
          <a:xfrm>
            <a:off x="2507580" y="349397"/>
            <a:ext cx="6336704" cy="369332"/>
          </a:xfrm>
          <a:prstGeom prst="rect">
            <a:avLst/>
          </a:prstGeom>
          <a:noFill/>
        </p:spPr>
        <p:txBody>
          <a:bodyPr wrap="square" rtlCol="0">
            <a:spAutoFit/>
          </a:bodyPr>
          <a:lstStyle/>
          <a:p>
            <a:r>
              <a:rPr lang="sv-SE" b="1" dirty="0">
                <a:solidFill>
                  <a:schemeClr val="accent2"/>
                </a:solidFill>
              </a:rPr>
              <a:t>Oklara regelsystem och spelregler</a:t>
            </a:r>
          </a:p>
        </p:txBody>
      </p:sp>
    </p:spTree>
    <p:extLst>
      <p:ext uri="{BB962C8B-B14F-4D97-AF65-F5344CB8AC3E}">
        <p14:creationId xmlns:p14="http://schemas.microsoft.com/office/powerpoint/2010/main" val="43292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9">
            <a:extLst>
              <a:ext uri="{FF2B5EF4-FFF2-40B4-BE49-F238E27FC236}">
                <a16:creationId xmlns:a16="http://schemas.microsoft.com/office/drawing/2014/main" xmlns="" id="{C1628A95-BD4B-44A9-AF46-3C8B973E0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124982"/>
            <a:ext cx="91440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ruta 4">
            <a:extLst>
              <a:ext uri="{FF2B5EF4-FFF2-40B4-BE49-F238E27FC236}">
                <a16:creationId xmlns:a16="http://schemas.microsoft.com/office/drawing/2014/main" xmlns="" id="{892648A5-76E5-49C1-B19C-26988C96832F}"/>
              </a:ext>
            </a:extLst>
          </p:cNvPr>
          <p:cNvSpPr txBox="1">
            <a:spLocks noChangeArrowheads="1"/>
          </p:cNvSpPr>
          <p:nvPr/>
        </p:nvSpPr>
        <p:spPr bwMode="auto">
          <a:xfrm>
            <a:off x="3227388" y="2171059"/>
            <a:ext cx="348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b="1" dirty="0">
                <a:solidFill>
                  <a:schemeClr val="accent2"/>
                </a:solidFill>
              </a:rPr>
              <a:t>Förmånsvärden på yrkesbåtar</a:t>
            </a:r>
          </a:p>
        </p:txBody>
      </p:sp>
      <p:sp>
        <p:nvSpPr>
          <p:cNvPr id="2" name="textruta 1">
            <a:extLst>
              <a:ext uri="{FF2B5EF4-FFF2-40B4-BE49-F238E27FC236}">
                <a16:creationId xmlns:a16="http://schemas.microsoft.com/office/drawing/2014/main" xmlns="" id="{EF04A87C-6FE6-464C-951A-66BE5587ED35}"/>
              </a:ext>
            </a:extLst>
          </p:cNvPr>
          <p:cNvSpPr txBox="1"/>
          <p:nvPr/>
        </p:nvSpPr>
        <p:spPr>
          <a:xfrm>
            <a:off x="1052121" y="6001185"/>
            <a:ext cx="8379217" cy="646331"/>
          </a:xfrm>
          <a:prstGeom prst="rect">
            <a:avLst/>
          </a:prstGeom>
          <a:solidFill>
            <a:schemeClr val="accent2">
              <a:lumMod val="60000"/>
              <a:lumOff val="40000"/>
            </a:schemeClr>
          </a:solidFill>
        </p:spPr>
        <p:txBody>
          <a:bodyPr wrap="none">
            <a:spAutoFit/>
          </a:bodyPr>
          <a:lstStyle/>
          <a:p>
            <a:pPr>
              <a:defRPr/>
            </a:pPr>
            <a:r>
              <a:rPr lang="sv-SE" dirty="0">
                <a:solidFill>
                  <a:schemeClr val="tx1"/>
                </a:solidFill>
              </a:rPr>
              <a:t>Båtar som används i näringsverksamhet skall undantas från förmånsbeskattning</a:t>
            </a:r>
          </a:p>
          <a:p>
            <a:pPr marL="285750" indent="-285750">
              <a:buFont typeface="Arial" panose="020B0604020202020204" pitchFamily="34" charset="0"/>
              <a:buChar char="•"/>
              <a:defRPr/>
            </a:pPr>
            <a:endParaRPr lang="sv-SE" dirty="0">
              <a:solidFill>
                <a:schemeClr val="tx1"/>
              </a:solidFill>
            </a:endParaRPr>
          </a:p>
        </p:txBody>
      </p:sp>
      <p:pic>
        <p:nvPicPr>
          <p:cNvPr id="16392" name="Bildobjekt 3">
            <a:extLst>
              <a:ext uri="{FF2B5EF4-FFF2-40B4-BE49-F238E27FC236}">
                <a16:creationId xmlns:a16="http://schemas.microsoft.com/office/drawing/2014/main" xmlns="" id="{D08F66F0-090D-4CC1-B1C0-27A481BF91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384" y="2707132"/>
            <a:ext cx="3468687"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ruta 4">
            <a:extLst>
              <a:ext uri="{FF2B5EF4-FFF2-40B4-BE49-F238E27FC236}">
                <a16:creationId xmlns:a16="http://schemas.microsoft.com/office/drawing/2014/main" xmlns="" id="{6A280C22-1AB3-44C9-8EA2-151C6604CD73}"/>
              </a:ext>
            </a:extLst>
          </p:cNvPr>
          <p:cNvSpPr txBox="1">
            <a:spLocks noChangeArrowheads="1"/>
          </p:cNvSpPr>
          <p:nvPr/>
        </p:nvSpPr>
        <p:spPr bwMode="auto">
          <a:xfrm>
            <a:off x="1046483" y="3826609"/>
            <a:ext cx="3921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dirty="0">
                <a:solidFill>
                  <a:schemeClr val="tx1"/>
                </a:solidFill>
              </a:rPr>
              <a:t>Troligt förmånsvärde 30-45.000 kr/år</a:t>
            </a:r>
          </a:p>
        </p:txBody>
      </p:sp>
      <p:pic>
        <p:nvPicPr>
          <p:cNvPr id="8" name="Picture 4">
            <a:extLst>
              <a:ext uri="{FF2B5EF4-FFF2-40B4-BE49-F238E27FC236}">
                <a16:creationId xmlns:a16="http://schemas.microsoft.com/office/drawing/2014/main" xmlns="" id="{38624995-A76E-417C-A10E-A6B5174BD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751" y="361900"/>
            <a:ext cx="617538" cy="71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ruta 2">
            <a:extLst>
              <a:ext uri="{FF2B5EF4-FFF2-40B4-BE49-F238E27FC236}">
                <a16:creationId xmlns:a16="http://schemas.microsoft.com/office/drawing/2014/main" xmlns="" id="{4536F748-B475-4A66-9D19-C47C69AE3B41}"/>
              </a:ext>
            </a:extLst>
          </p:cNvPr>
          <p:cNvSpPr txBox="1"/>
          <p:nvPr/>
        </p:nvSpPr>
        <p:spPr>
          <a:xfrm>
            <a:off x="2087984" y="361900"/>
            <a:ext cx="5184576" cy="646331"/>
          </a:xfrm>
          <a:prstGeom prst="rect">
            <a:avLst/>
          </a:prstGeom>
          <a:noFill/>
        </p:spPr>
        <p:txBody>
          <a:bodyPr wrap="square" rtlCol="0">
            <a:spAutoFit/>
          </a:bodyPr>
          <a:lstStyle/>
          <a:p>
            <a:r>
              <a:rPr lang="sv-SE" b="1" dirty="0">
                <a:solidFill>
                  <a:schemeClr val="accent2"/>
                </a:solidFill>
              </a:rPr>
              <a:t>Oklara regelsystem och spelregler</a:t>
            </a:r>
          </a:p>
          <a:p>
            <a:endParaRPr lang="sv-SE" dirty="0"/>
          </a:p>
        </p:txBody>
      </p:sp>
    </p:spTree>
    <p:extLst>
      <p:ext uri="{BB962C8B-B14F-4D97-AF65-F5344CB8AC3E}">
        <p14:creationId xmlns:p14="http://schemas.microsoft.com/office/powerpoint/2010/main" val="398123659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44911</TotalTime>
  <Words>1053</Words>
  <Application>Microsoft Office PowerPoint</Application>
  <PresentationFormat>Custom</PresentationFormat>
  <Paragraphs>215</Paragraphs>
  <Slides>25</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Microsoft YaHei</vt:lpstr>
      <vt:lpstr>Arial</vt:lpstr>
      <vt:lpstr>Calibri</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 Fogelström</dc:creator>
  <cp:lastModifiedBy>Gunilla Söderqvist</cp:lastModifiedBy>
  <cp:revision>71</cp:revision>
  <cp:lastPrinted>2015-01-07T17:12:39Z</cp:lastPrinted>
  <dcterms:created xsi:type="dcterms:W3CDTF">2012-01-18T11:51:15Z</dcterms:created>
  <dcterms:modified xsi:type="dcterms:W3CDTF">2017-10-26T07:17:07Z</dcterms:modified>
</cp:coreProperties>
</file>