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1"/>
  </p:notesMasterIdLst>
  <p:handoutMasterIdLst>
    <p:handoutMasterId r:id="rId12"/>
  </p:handoutMasterIdLst>
  <p:sldIdLst>
    <p:sldId id="345" r:id="rId2"/>
    <p:sldId id="346" r:id="rId3"/>
    <p:sldId id="353" r:id="rId4"/>
    <p:sldId id="347" r:id="rId5"/>
    <p:sldId id="348" r:id="rId6"/>
    <p:sldId id="349" r:id="rId7"/>
    <p:sldId id="350" r:id="rId8"/>
    <p:sldId id="351" r:id="rId9"/>
    <p:sldId id="352" r:id="rId10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1B8F6-1B9B-4C19-990C-2E4339EB6FCB}" type="datetimeFigureOut">
              <a:rPr lang="sv-SE" smtClean="0"/>
              <a:t>2014-09-02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853E9-FBA4-426D-BA7B-27E8378C4A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55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187D7-5401-4FAC-BBBD-AB0D1C75D15B}" type="datetimeFigureOut">
              <a:rPr lang="sv-SE" smtClean="0"/>
              <a:t>2014-09-02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FA83C-D7F0-4EF3-A8B7-95A7AAF8DCE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20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Endast nationella</a:t>
            </a:r>
            <a:r>
              <a:rPr lang="sv-SE" baseline="0" dirty="0" smtClean="0"/>
              <a:t> urvalskriterier. Jordbruksverket har ändrat kriterierna sedan remissen skickades ut.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FA83C-D7F0-4EF3-A8B7-95A7AAF8DCEB}" type="slidenum">
              <a:rPr lang="sv-SE" smtClean="0">
                <a:solidFill>
                  <a:prstClr val="black"/>
                </a:solidFill>
              </a:rPr>
              <a:pPr/>
              <a:t>6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611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-/bry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772817"/>
            <a:ext cx="7704000" cy="1470025"/>
          </a:xfrm>
        </p:spPr>
        <p:txBody>
          <a:bodyPr>
            <a:normAutofit/>
          </a:bodyPr>
          <a:lstStyle>
            <a:lvl1pPr algn="ctr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 smtClean="0"/>
              <a:t>Namnet på presentationen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01008"/>
            <a:ext cx="6400800" cy="76693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Datum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C5E2-A830-47E0-A819-B1A8EF4D4B0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2014-09-02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B172-F047-4F7A-B71E-027B489E8B33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83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0709" y="741600"/>
            <a:ext cx="7377231" cy="806400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50709" y="1600201"/>
            <a:ext cx="7377231" cy="4248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C5E2-A830-47E0-A819-B1A8EF4D4B0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2014-09-02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B172-F047-4F7A-B71E-027B489E8B33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4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nsterställd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844556" y="741600"/>
            <a:ext cx="5383385" cy="806400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844556" y="1639341"/>
            <a:ext cx="5383385" cy="4248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C5E2-A830-47E0-A819-B1A8EF4D4B0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2014-09-02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B172-F047-4F7A-B71E-027B489E8B33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492308" cy="68580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8991D"/>
              </a:buClr>
              <a:buSzTx/>
              <a:buFont typeface="Wingdings" panose="05000000000000000000" pitchFamily="2" charset="2"/>
              <a:buNone/>
              <a:tabLst/>
              <a:defRPr sz="1400" baseline="0"/>
            </a:lvl1pPr>
          </a:lstStyle>
          <a:p>
            <a:r>
              <a:rPr lang="sv-SE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Klicka på ikonen för att lägga till en bild (Formatera gärna bilden innan den infogas, lämplig bildstorlek är 19 x 7,4 cm. Upplösning: 150 dpi. Format jpeg eller </a:t>
            </a:r>
            <a:r>
              <a:rPr lang="sv-SE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png</a:t>
            </a:r>
            <a:r>
              <a:rPr lang="sv-SE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Alternativt infoga en bild och ta sedan hjälp av verktygen ”Beskär” och ”Anpassa” i Bildverktygsmenyn. Välj då en bild som inte har alltför hög bildupplösning, då presentationen riskerar att bli tung.)</a:t>
            </a:r>
          </a:p>
        </p:txBody>
      </p:sp>
    </p:spTree>
    <p:extLst>
      <p:ext uri="{BB962C8B-B14F-4D97-AF65-F5344CB8AC3E}">
        <p14:creationId xmlns:p14="http://schemas.microsoft.com/office/powerpoint/2010/main" val="819908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950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958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7357" y="741600"/>
            <a:ext cx="7377231" cy="806400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C5E2-A830-47E0-A819-B1A8EF4D4B0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2014-09-02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4B172-F047-4F7A-B71E-027B489E8B33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850709" y="1628775"/>
            <a:ext cx="7377231" cy="42481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2349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FA70-353F-4B03-AC02-DF9B70108DFA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2014-09-02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8FA56-7AFA-497D-BB5B-14578F996377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4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0709" y="741600"/>
            <a:ext cx="7377231" cy="80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50709" y="1627200"/>
            <a:ext cx="7377231" cy="42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696246" y="259200"/>
            <a:ext cx="754338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8C5E2-A830-47E0-A819-B1A8EF4D4B0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2014-09-02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93785" y="259200"/>
            <a:ext cx="365538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B172-F047-4F7A-B71E-027B489E8B33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492" y="6181122"/>
            <a:ext cx="930611" cy="41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71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spcAft>
          <a:spcPts val="600"/>
        </a:spcAft>
        <a:buClr>
          <a:srgbClr val="F8991D"/>
        </a:buClr>
        <a:buFont typeface="Wingdings" panose="05000000000000000000" pitchFamily="2" charset="2"/>
        <a:buChar char="n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1700" indent="-457200" algn="l" defTabSz="914400" rtl="0" eaLnBrk="1" latinLnBrk="0" hangingPunct="1">
        <a:spcBef>
          <a:spcPct val="20000"/>
        </a:spcBef>
        <a:spcAft>
          <a:spcPts val="600"/>
        </a:spcAft>
        <a:buClr>
          <a:srgbClr val="98002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46200" indent="-457200" algn="l" defTabSz="914400" rtl="0" eaLnBrk="1" latinLnBrk="0" hangingPunct="1">
        <a:spcBef>
          <a:spcPct val="20000"/>
        </a:spcBef>
        <a:spcAft>
          <a:spcPts val="600"/>
        </a:spcAft>
        <a:buFont typeface="NettoOT" panose="02000500000000000000" pitchFamily="50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00" indent="-457200" algn="l" defTabSz="914400" rtl="0" eaLnBrk="1" latinLnBrk="0" hangingPunct="1">
        <a:spcBef>
          <a:spcPct val="20000"/>
        </a:spcBef>
        <a:spcAft>
          <a:spcPts val="600"/>
        </a:spcAft>
        <a:buFont typeface="NettoOT" panose="02000500000000000000" pitchFamily="50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457200" algn="l" defTabSz="914400" rtl="0" eaLnBrk="1" latinLnBrk="0" hangingPunct="1">
        <a:spcBef>
          <a:spcPct val="20000"/>
        </a:spcBef>
        <a:buFont typeface="NettoOT" panose="02000500000000000000" pitchFamily="50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3600" dirty="0" smtClean="0"/>
              <a:t>Stöd till bredband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50709" y="1412776"/>
            <a:ext cx="7377231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9"/>
            <a:ext cx="5793638" cy="434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2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Stöd ges till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Passiv infrastruktur</a:t>
            </a:r>
          </a:p>
          <a:p>
            <a:pPr lvl="1"/>
            <a:r>
              <a:rPr lang="sv-SE" dirty="0" smtClean="0"/>
              <a:t>Rör, slang eller mast</a:t>
            </a:r>
          </a:p>
          <a:p>
            <a:pPr lvl="1"/>
            <a:r>
              <a:rPr lang="sv-SE" dirty="0" smtClean="0"/>
              <a:t>Fiberledning (fast nät)</a:t>
            </a:r>
          </a:p>
          <a:p>
            <a:pPr lvl="1"/>
            <a:r>
              <a:rPr lang="sv-SE" dirty="0" smtClean="0"/>
              <a:t>Antennutrustning (mobilt nät)</a:t>
            </a:r>
            <a:endParaRPr lang="sv-SE" dirty="0"/>
          </a:p>
          <a:p>
            <a:r>
              <a:rPr lang="sv-SE" dirty="0"/>
              <a:t>Stöd ges till en viss procent av stödberättigade utgifter</a:t>
            </a:r>
          </a:p>
          <a:p>
            <a:pPr lvl="1"/>
            <a:r>
              <a:rPr lang="sv-SE" dirty="0"/>
              <a:t>Procentsatsen är samma för alla </a:t>
            </a:r>
            <a:r>
              <a:rPr lang="sv-SE" dirty="0" smtClean="0"/>
              <a:t>projekt i länet</a:t>
            </a:r>
            <a:endParaRPr lang="sv-SE" dirty="0"/>
          </a:p>
          <a:p>
            <a:pPr lvl="1"/>
            <a:r>
              <a:rPr lang="sv-SE" dirty="0" smtClean="0"/>
              <a:t>Fastställs </a:t>
            </a:r>
            <a:r>
              <a:rPr lang="sv-SE" dirty="0"/>
              <a:t>utifrån markförhållande och nätens storlek</a:t>
            </a:r>
          </a:p>
          <a:p>
            <a:pPr lvl="1"/>
            <a:r>
              <a:rPr lang="sv-SE" dirty="0"/>
              <a:t>Stockholm utvärderar nivåer 30 %, 40 % eller </a:t>
            </a:r>
            <a:r>
              <a:rPr lang="sv-SE" dirty="0" smtClean="0"/>
              <a:t>50 %</a:t>
            </a:r>
          </a:p>
          <a:p>
            <a:r>
              <a:rPr lang="sv-SE" dirty="0" smtClean="0"/>
              <a:t>Övrig </a:t>
            </a:r>
            <a:r>
              <a:rPr lang="sv-SE" dirty="0"/>
              <a:t>offentlig medfinansiering medges ej</a:t>
            </a:r>
          </a:p>
          <a:p>
            <a:pPr lvl="1"/>
            <a:r>
              <a:rPr lang="sv-SE" dirty="0"/>
              <a:t>Kommuner kan fortfarande söka </a:t>
            </a:r>
            <a:r>
              <a:rPr lang="sv-SE" dirty="0" smtClean="0"/>
              <a:t>själva</a:t>
            </a:r>
            <a:endParaRPr lang="sv-SE" dirty="0"/>
          </a:p>
          <a:p>
            <a:pPr marL="444500" lvl="1" indent="0">
              <a:buNone/>
            </a:pPr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Stödberättigade utgifter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040897"/>
              </p:ext>
            </p:extLst>
          </p:nvPr>
        </p:nvGraphicFramePr>
        <p:xfrm>
          <a:off x="850900" y="1600200"/>
          <a:ext cx="7377114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557"/>
                <a:gridCol w="368855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Utgifter kopplade till själva investeringen.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Projektering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Utgifter kopplade till investeringen, t ex kostnadsberäkningar, grävning, kanalisationsrör med mera.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Anläggningsarbeten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Material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Dokumentation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Till exempel besiktning, inmätning, skriftlig beskrivning av nätet (förvaltningsplan), ledningsrätt.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Administration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Projektledning inklusive ekonomiadministration och upphandlingshjälp. </a:t>
                      </a:r>
                      <a:br>
                        <a:rPr lang="sv-SE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Ett förslag finns att ev. begränsa projektledning till max 100 000 kr per projekt.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8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 för bredbandsstöd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3 250 000 000 kronor budgeterat nationellt</a:t>
            </a:r>
          </a:p>
          <a:p>
            <a:pPr lvl="1"/>
            <a:r>
              <a:rPr lang="sv-SE" dirty="0" smtClean="0"/>
              <a:t>2 055 000 000 kr </a:t>
            </a:r>
            <a:r>
              <a:rPr lang="sv-SE" dirty="0"/>
              <a:t>säkrade </a:t>
            </a:r>
            <a:r>
              <a:rPr lang="sv-SE" dirty="0" smtClean="0"/>
              <a:t>2014-2020 (JV-beslut 27 juni)</a:t>
            </a:r>
          </a:p>
          <a:p>
            <a:pPr lvl="1"/>
            <a:r>
              <a:rPr lang="sv-SE" dirty="0" smtClean="0"/>
              <a:t>195 000 000 (6 %) i resultatreserv till 2019</a:t>
            </a:r>
          </a:p>
          <a:p>
            <a:pPr lvl="1"/>
            <a:r>
              <a:rPr lang="sv-SE" dirty="0" smtClean="0"/>
              <a:t>1 000 000 000 behåller SJV till senare fördelning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Regional fördelning till Stockholms län</a:t>
            </a:r>
          </a:p>
          <a:p>
            <a:pPr lvl="1"/>
            <a:r>
              <a:rPr lang="sv-SE" dirty="0" smtClean="0"/>
              <a:t>96 867 406 kronor 2014-2020 (4,71 %)</a:t>
            </a:r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6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Urvalskriterium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Bedömning görs utifrån bifogad ansökan</a:t>
            </a:r>
          </a:p>
          <a:p>
            <a:pPr lvl="1"/>
            <a:r>
              <a:rPr lang="sv-SE" dirty="0" smtClean="0"/>
              <a:t>Karta</a:t>
            </a:r>
          </a:p>
          <a:p>
            <a:pPr lvl="1"/>
            <a:r>
              <a:rPr lang="sv-SE" dirty="0" smtClean="0"/>
              <a:t>Projektplan</a:t>
            </a:r>
          </a:p>
          <a:p>
            <a:pPr lvl="1"/>
            <a:r>
              <a:rPr lang="sv-SE" dirty="0" smtClean="0"/>
              <a:t>Finansieringsplan</a:t>
            </a:r>
          </a:p>
          <a:p>
            <a:pPr lvl="1"/>
            <a:r>
              <a:rPr lang="sv-SE" dirty="0" smtClean="0"/>
              <a:t>Angivna uppgifter i ansökan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1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0709" y="741600"/>
            <a:ext cx="7377231" cy="381797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50709" y="1412776"/>
            <a:ext cx="7377231" cy="36724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245661"/>
              </p:ext>
            </p:extLst>
          </p:nvPr>
        </p:nvGraphicFramePr>
        <p:xfrm>
          <a:off x="467544" y="620688"/>
          <a:ext cx="7560840" cy="5290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4896544"/>
                <a:gridCol w="792088"/>
              </a:tblGrid>
              <a:tr h="472859">
                <a:tc>
                  <a:txBody>
                    <a:bodyPr/>
                    <a:lstStyle/>
                    <a:p>
                      <a:r>
                        <a:rPr lang="sv-SE" sz="1100" b="1" spc="-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Nationella</a:t>
                      </a:r>
                      <a:r>
                        <a:rPr lang="en-US" sz="1100" b="1" spc="-35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100" b="1" spc="-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</a:t>
                      </a:r>
                      <a:r>
                        <a:rPr lang="sv-SE" sz="1100" b="1" spc="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</a:t>
                      </a:r>
                      <a:r>
                        <a:rPr lang="sv-SE" sz="1100" b="1" spc="-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</a:t>
                      </a:r>
                      <a:r>
                        <a:rPr lang="sv-SE" sz="1100" b="1" spc="10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</a:t>
                      </a:r>
                      <a:r>
                        <a:rPr lang="sv-SE" sz="1100" b="1" spc="-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</a:t>
                      </a:r>
                      <a:r>
                        <a:rPr lang="sv-SE" sz="1100" b="1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sk</a:t>
                      </a:r>
                      <a:r>
                        <a:rPr lang="sv-SE" sz="1100" b="1" spc="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</a:t>
                      </a:r>
                      <a:r>
                        <a:rPr lang="sv-SE" sz="1100" b="1" spc="-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</a:t>
                      </a:r>
                      <a:r>
                        <a:rPr lang="sv-SE" sz="1100" b="1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</a:t>
                      </a:r>
                      <a:r>
                        <a:rPr lang="sv-SE" sz="1100" b="1" spc="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er</a:t>
                      </a:r>
                      <a:r>
                        <a:rPr lang="sv-SE" sz="1100" b="1" spc="-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</a:t>
                      </a:r>
                      <a:r>
                        <a:rPr lang="sv-SE" sz="1100" b="1" spc="5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</a:t>
                      </a:r>
                      <a:r>
                        <a:rPr lang="sv-SE" sz="1100" b="1" noProof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</a:t>
                      </a:r>
                      <a:endParaRPr lang="sv-SE" sz="11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Poängsättning</a:t>
                      </a:r>
                      <a:endParaRPr lang="sv-SE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Viktning</a:t>
                      </a:r>
                      <a:endParaRPr lang="sv-SE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410192">
                <a:tc>
                  <a:txBody>
                    <a:bodyPr/>
                    <a:lstStyle/>
                    <a:p>
                      <a:pPr marL="228600" lvl="0" indent="-228600" algn="l">
                        <a:buFont typeface="+mj-lt"/>
                        <a:buAutoNum type="arabicPeriod"/>
                      </a:pPr>
                      <a:r>
                        <a:rPr lang="sv-SE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Investeringen sker i prioriterat geografiskt område.</a:t>
                      </a:r>
                      <a:endParaRPr lang="sv-S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Tätort med mellan 501 och 1000 invånare ingår i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Tätort med mellan 201 och 500 invånare ingår i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 tätort med mer än 200 invånare ingår i projektet.</a:t>
                      </a:r>
                      <a:b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sv-SE" sz="1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finns minst en servicepunkt för kommersiell eller offentlig service som kommer att anslutas till nätet.</a:t>
                      </a:r>
                    </a:p>
                    <a:p>
                      <a:endParaRPr lang="sv-S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sv-S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856137">
                <a:tc>
                  <a:txBody>
                    <a:bodyPr/>
                    <a:lstStyle/>
                    <a:p>
                      <a:pPr marL="266700" indent="-266700">
                        <a:buFont typeface="+mj-lt"/>
                        <a:buAutoNum type="arabicPeriod" startAt="2"/>
                        <a:tabLst>
                          <a:tab pos="0" algn="l"/>
                        </a:tabLst>
                      </a:pPr>
                      <a:r>
                        <a:rPr lang="sv-SE" sz="12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Projektet ger hög</a:t>
                      </a:r>
                      <a:r>
                        <a:rPr lang="sv-SE" sz="1200" i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anslutningsgrad till bredbandsnätet.</a:t>
                      </a:r>
                      <a:r>
                        <a:rPr lang="sv-SE" sz="120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sv-SE" sz="12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/>
                </a:tc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– 74 % anslutna inom avgränsat område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– 84 % anslutna inom avgränsat område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85 % eller fler anslutna inom avgränsat område för projektet.</a:t>
                      </a:r>
                    </a:p>
                    <a:p>
                      <a:endParaRPr lang="sv-S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sv-S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83016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3"/>
                      </a:pPr>
                      <a:r>
                        <a:rPr lang="sv-SE" sz="120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Projektet har ett högt antal möjliga anslutningar till bredbandsnätet.</a:t>
                      </a:r>
                      <a:endParaRPr lang="sv-SE"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50 - 99 möjliga anslutningar inom avgränsat område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– 199 möjliga anslutningar inom avgränsat område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Minst 200 möjliga anslutningar inom avgränsat område för projektet.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sv-S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sv-SE" sz="12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Sökanden har kunskap, kompetens och genomförande-kapacitet för investeringen.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finns en finansieringsplan som säkrar likviditeten för hela insatsen.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finns en projektledare utsedd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finns en ekonomiansvarig utsedd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finns en upphandlingskunnig utsedd för projektet.</a:t>
                      </a:r>
                    </a:p>
                    <a:p>
                      <a:r>
                        <a:rPr lang="sv-SE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 poäng: </a:t>
                      </a:r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finns en person med relevant teknisk utbildning eller erfarenhet i projektet.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sv-S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Maximal prioriteringspoäng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295621"/>
              </p:ext>
            </p:extLst>
          </p:nvPr>
        </p:nvGraphicFramePr>
        <p:xfrm>
          <a:off x="982679" y="1628795"/>
          <a:ext cx="7112173" cy="3312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7598"/>
                <a:gridCol w="1728192"/>
                <a:gridCol w="1595254"/>
                <a:gridCol w="1861129"/>
              </a:tblGrid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chemeClr val="tx1"/>
                          </a:solidFill>
                          <a:effectLst/>
                        </a:rPr>
                        <a:t>Urvalskriterium</a:t>
                      </a:r>
                      <a:endParaRPr lang="sv-SE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Maxpoäng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Viktning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chemeClr val="tx1"/>
                          </a:solidFill>
                          <a:effectLst/>
                        </a:rPr>
                        <a:t>Summa</a:t>
                      </a:r>
                      <a:endParaRPr lang="sv-SE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sv-SE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175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v-SE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2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Summa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chemeClr val="tx1"/>
                          </a:solidFill>
                          <a:effectLst/>
                        </a:rPr>
                        <a:t>500</a:t>
                      </a:r>
                      <a:endParaRPr lang="sv-SE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kommentarer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Tätorter upp till 3000 invånare kan teoretiskt ingå i projekten</a:t>
            </a:r>
            <a:r>
              <a:rPr lang="sv-SE" dirty="0" smtClean="0"/>
              <a:t>.</a:t>
            </a:r>
          </a:p>
          <a:p>
            <a:r>
              <a:rPr lang="sv-SE" dirty="0" smtClean="0"/>
              <a:t>Kompetens </a:t>
            </a:r>
            <a:r>
              <a:rPr lang="sv-SE" dirty="0"/>
              <a:t>styrks med namn, CV och kontaktuppgifter</a:t>
            </a:r>
          </a:p>
          <a:p>
            <a:r>
              <a:rPr lang="sv-SE" dirty="0"/>
              <a:t>Likviditet styrks med finansieringsplan, lånelöfte, kredit </a:t>
            </a:r>
            <a:r>
              <a:rPr lang="sv-SE" dirty="0" smtClean="0"/>
              <a:t>eller dylikt.</a:t>
            </a:r>
          </a:p>
          <a:p>
            <a:r>
              <a:rPr lang="sv-SE" dirty="0" smtClean="0"/>
              <a:t>Länsstyrelsen gör marknadsanalysen</a:t>
            </a:r>
          </a:p>
          <a:p>
            <a:r>
              <a:rPr lang="sv-SE" b="1" dirty="0" smtClean="0"/>
              <a:t>Eventuellt två </a:t>
            </a:r>
            <a:r>
              <a:rPr lang="sv-SE" b="1" dirty="0"/>
              <a:t>beslutsomgångar per </a:t>
            </a:r>
            <a:r>
              <a:rPr lang="sv-SE" b="1" dirty="0" smtClean="0"/>
              <a:t>år i Stockholm</a:t>
            </a:r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18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Uppföljning av beviljade stöd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Urvalskriterium 1-3 följs upp vid utbetalning.</a:t>
            </a:r>
          </a:p>
          <a:p>
            <a:pPr lvl="1"/>
            <a:r>
              <a:rPr lang="sv-SE" dirty="0" smtClean="0"/>
              <a:t>Avdragsnivåer bestäms i höst</a:t>
            </a:r>
          </a:p>
          <a:p>
            <a:r>
              <a:rPr lang="sv-SE" dirty="0" smtClean="0"/>
              <a:t>Urvalskriterierna används vid konkurrensutsättning</a:t>
            </a:r>
          </a:p>
          <a:p>
            <a:pPr lvl="1"/>
            <a:r>
              <a:rPr lang="sv-SE" dirty="0" smtClean="0"/>
              <a:t>Länsstyrelsen gör marknadsanalysen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08" y="297389"/>
            <a:ext cx="847344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oint-mall-lst-2013">
  <a:themeElements>
    <a:clrScheme name="Väsentlig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Väsentlig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_Utkast 7" id="{4D6BE1BB-E6C0-4D3B-BFCD-A2A8C74992B2}" vid="{C7BBDE7B-D23C-492C-BD6D-73DCC6C23E5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506</Words>
  <Application>Microsoft Office PowerPoint</Application>
  <PresentationFormat>Bildspel på skärmen (4:3)</PresentationFormat>
  <Paragraphs>102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NettoOT</vt:lpstr>
      <vt:lpstr>Times New Roman</vt:lpstr>
      <vt:lpstr>Wingdings</vt:lpstr>
      <vt:lpstr>1_powerpoint-mall-lst-2013</vt:lpstr>
      <vt:lpstr>Stöd till bredband </vt:lpstr>
      <vt:lpstr>Stöd ges till</vt:lpstr>
      <vt:lpstr>Stödberättigade utgifter</vt:lpstr>
      <vt:lpstr>Budget för bredbandsstöd</vt:lpstr>
      <vt:lpstr>Urvalskriterium</vt:lpstr>
      <vt:lpstr> </vt:lpstr>
      <vt:lpstr>Maximal prioriteringspoäng</vt:lpstr>
      <vt:lpstr>Övriga kommentarer</vt:lpstr>
      <vt:lpstr>Uppföljning av beviljade stöd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Geber Ulrika</dc:creator>
  <cp:lastModifiedBy>Sune Fogelström</cp:lastModifiedBy>
  <cp:revision>192</cp:revision>
  <cp:lastPrinted>2014-08-22T06:06:31Z</cp:lastPrinted>
  <dcterms:created xsi:type="dcterms:W3CDTF">2013-05-15T13:42:46Z</dcterms:created>
  <dcterms:modified xsi:type="dcterms:W3CDTF">2014-09-02T07:14:57Z</dcterms:modified>
</cp:coreProperties>
</file>